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8"/>
  </p:notesMasterIdLst>
  <p:sldIdLst>
    <p:sldId id="256" r:id="rId2"/>
    <p:sldId id="266" r:id="rId3"/>
    <p:sldId id="354" r:id="rId4"/>
    <p:sldId id="355" r:id="rId5"/>
    <p:sldId id="360" r:id="rId6"/>
    <p:sldId id="352" r:id="rId7"/>
    <p:sldId id="356" r:id="rId8"/>
    <p:sldId id="357" r:id="rId9"/>
    <p:sldId id="353" r:id="rId10"/>
    <p:sldId id="358" r:id="rId11"/>
    <p:sldId id="361" r:id="rId12"/>
    <p:sldId id="359" r:id="rId13"/>
    <p:sldId id="362" r:id="rId14"/>
    <p:sldId id="363" r:id="rId15"/>
    <p:sldId id="364" r:id="rId16"/>
    <p:sldId id="277" r:id="rId17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D4D4D"/>
    <a:srgbClr val="006633"/>
    <a:srgbClr val="CC0066"/>
    <a:srgbClr val="009966"/>
    <a:srgbClr val="808080"/>
    <a:srgbClr val="666666"/>
    <a:srgbClr val="333333"/>
    <a:srgbClr val="339966"/>
    <a:srgbClr val="7777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799B23B-EC83-4686-B30A-512413B5E67A}" styleName="Светлый стиль 3 -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D083AE6-46FA-4A59-8FB0-9F97EB10719F}" styleName="Светлый стиль 3 -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90012" cy="90012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Расходы на обслуживание муниципального долга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1.4545597814907612E-3"/>
                  <c:y val="-2.50000000000000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61C4-41B4-A78E-714457BCEFAD}"/>
                </c:ext>
              </c:extLst>
            </c:dLbl>
            <c:dLbl>
              <c:idx val="1"/>
              <c:layout>
                <c:manualLayout>
                  <c:x val="0"/>
                  <c:y val="-2.50000000000000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61C4-41B4-A78E-714457BCEFAD}"/>
                </c:ext>
              </c:extLst>
            </c:dLbl>
            <c:dLbl>
              <c:idx val="2"/>
              <c:layout>
                <c:manualLayout>
                  <c:x val="0"/>
                  <c:y val="-4.68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61C4-41B4-A78E-714457BCEFAD}"/>
                </c:ext>
              </c:extLst>
            </c:dLbl>
            <c:dLbl>
              <c:idx val="3"/>
              <c:layout>
                <c:manualLayout>
                  <c:x val="-4.3636793444722837E-3"/>
                  <c:y val="-6.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61C4-41B4-A78E-714457BCEFAD}"/>
                </c:ext>
              </c:extLst>
            </c:dLbl>
            <c:dLbl>
              <c:idx val="4"/>
              <c:layout>
                <c:manualLayout>
                  <c:x val="2.9091195629815225E-3"/>
                  <c:y val="-0.0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61C4-41B4-A78E-714457BCEFAD}"/>
                </c:ext>
              </c:extLst>
            </c:dLbl>
            <c:dLbl>
              <c:idx val="5"/>
              <c:layout>
                <c:manualLayout>
                  <c:x val="0"/>
                  <c:y val="-0.0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61C4-41B4-A78E-714457BCEFAD}"/>
                </c:ext>
              </c:extLst>
            </c:dLbl>
            <c:dLbl>
              <c:idx val="6"/>
              <c:layout>
                <c:manualLayout>
                  <c:x val="-1.4545597814907612E-3"/>
                  <c:y val="-4.68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61C4-41B4-A78E-714457BCEFAD}"/>
                </c:ext>
              </c:extLst>
            </c:dLbl>
            <c:dLbl>
              <c:idx val="7"/>
              <c:layout>
                <c:manualLayout>
                  <c:x val="-4.3636793444722837E-3"/>
                  <c:y val="-4.68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61C4-41B4-A78E-714457BCEFAD}"/>
                </c:ext>
              </c:extLst>
            </c:dLbl>
            <c:dLbl>
              <c:idx val="8"/>
              <c:layout>
                <c:manualLayout>
                  <c:x val="2.9091195629815225E-3"/>
                  <c:y val="-4.68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61C4-41B4-A78E-714457BCEFAD}"/>
                </c:ext>
              </c:extLst>
            </c:dLbl>
            <c:dLbl>
              <c:idx val="9"/>
              <c:layout>
                <c:manualLayout>
                  <c:x val="0"/>
                  <c:y val="-5.31249999999999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61C4-41B4-A78E-714457BCEFAD}"/>
                </c:ext>
              </c:extLst>
            </c:dLbl>
            <c:dLbl>
              <c:idx val="10"/>
              <c:layout>
                <c:manualLayout>
                  <c:x val="-1.4545597814906545E-3"/>
                  <c:y val="-4.06250000000000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A-61C4-41B4-A78E-714457BCEFAD}"/>
                </c:ext>
              </c:extLst>
            </c:dLbl>
            <c:dLbl>
              <c:idx val="11"/>
              <c:layout>
                <c:manualLayout>
                  <c:x val="-1.4545597814907612E-3"/>
                  <c:y val="-2.18749999999999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B-61C4-41B4-A78E-714457BCEFAD}"/>
                </c:ext>
              </c:extLst>
            </c:dLbl>
            <c:dLbl>
              <c:idx val="12"/>
              <c:layout>
                <c:manualLayout>
                  <c:x val="-1.4545597814908679E-3"/>
                  <c:y val="-2.81250000000000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C-61C4-41B4-A78E-714457BCEFAD}"/>
                </c:ext>
              </c:extLst>
            </c:dLbl>
            <c:dLbl>
              <c:idx val="13"/>
              <c:layout>
                <c:manualLayout>
                  <c:x val="4.3636793444722837E-3"/>
                  <c:y val="-2.81250000000000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latin typeface="Verdana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Лист1!$A$2:$A$15</c:f>
              <c:strCache>
                <c:ptCount val="14"/>
                <c:pt idx="0">
                  <c:v>01.01.2008</c:v>
                </c:pt>
                <c:pt idx="1">
                  <c:v>01.01.2009</c:v>
                </c:pt>
                <c:pt idx="2">
                  <c:v> 01.01.2010</c:v>
                </c:pt>
                <c:pt idx="3">
                  <c:v> 01.01.2011</c:v>
                </c:pt>
                <c:pt idx="4">
                  <c:v>01.01.2012</c:v>
                </c:pt>
                <c:pt idx="5">
                  <c:v>01.01.2013</c:v>
                </c:pt>
                <c:pt idx="6">
                  <c:v>01.01.2014</c:v>
                </c:pt>
                <c:pt idx="7">
                  <c:v>01.01.2015</c:v>
                </c:pt>
                <c:pt idx="8">
                  <c:v>01.01.2016</c:v>
                </c:pt>
                <c:pt idx="9">
                  <c:v>01.01.2017</c:v>
                </c:pt>
                <c:pt idx="10">
                  <c:v>01.01.2018</c:v>
                </c:pt>
                <c:pt idx="11">
                  <c:v>01.01.2019</c:v>
                </c:pt>
                <c:pt idx="12">
                  <c:v>01.01.2020</c:v>
                </c:pt>
                <c:pt idx="13">
                  <c:v>01.01.2021</c:v>
                </c:pt>
              </c:strCache>
            </c:strRef>
          </c:cat>
          <c:val>
            <c:numRef>
              <c:f>Лист1!$B$2:$B$15</c:f>
              <c:numCache>
                <c:formatCode>General</c:formatCode>
                <c:ptCount val="14"/>
                <c:pt idx="0">
                  <c:v>5</c:v>
                </c:pt>
                <c:pt idx="1">
                  <c:v>10</c:v>
                </c:pt>
                <c:pt idx="2">
                  <c:v>45</c:v>
                </c:pt>
                <c:pt idx="3">
                  <c:v>59</c:v>
                </c:pt>
                <c:pt idx="4">
                  <c:v>40</c:v>
                </c:pt>
                <c:pt idx="5">
                  <c:v>41</c:v>
                </c:pt>
                <c:pt idx="6">
                  <c:v>47</c:v>
                </c:pt>
                <c:pt idx="7">
                  <c:v>43</c:v>
                </c:pt>
                <c:pt idx="8">
                  <c:v>47</c:v>
                </c:pt>
                <c:pt idx="9">
                  <c:v>36</c:v>
                </c:pt>
                <c:pt idx="10">
                  <c:v>14</c:v>
                </c:pt>
                <c:pt idx="11">
                  <c:v>7</c:v>
                </c:pt>
                <c:pt idx="12">
                  <c:v>6</c:v>
                </c:pt>
                <c:pt idx="13">
                  <c:v>11.7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D-61C4-41B4-A78E-714457BCEFAD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Муниципальный внутренний долг</c:v>
                </c:pt>
              </c:strCache>
            </c:strRef>
          </c:tx>
          <c:spPr>
            <a:solidFill>
              <a:schemeClr val="accent3"/>
            </a:solidFill>
          </c:spPr>
          <c:invertIfNegative val="0"/>
          <c:dLbls>
            <c:dLbl>
              <c:idx val="0"/>
              <c:layout>
                <c:manualLayout>
                  <c:x val="2.9091195629815225E-3"/>
                  <c:y val="-0.112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E-61C4-41B4-A78E-714457BCEFAD}"/>
                </c:ext>
              </c:extLst>
            </c:dLbl>
            <c:dLbl>
              <c:idx val="1"/>
              <c:layout>
                <c:manualLayout>
                  <c:x val="2.9091195629815225E-3"/>
                  <c:y val="-0.17187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F-61C4-41B4-A78E-714457BCEFAD}"/>
                </c:ext>
              </c:extLst>
            </c:dLbl>
            <c:dLbl>
              <c:idx val="2"/>
              <c:layout>
                <c:manualLayout>
                  <c:x val="2.9091195629815225E-3"/>
                  <c:y val="-0.2218749999999999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0-61C4-41B4-A78E-714457BCEFAD}"/>
                </c:ext>
              </c:extLst>
            </c:dLbl>
            <c:dLbl>
              <c:idx val="3"/>
              <c:layout>
                <c:manualLayout>
                  <c:x val="0"/>
                  <c:y val="-0.2843749999999999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1-61C4-41B4-A78E-714457BCEFAD}"/>
                </c:ext>
              </c:extLst>
            </c:dLbl>
            <c:dLbl>
              <c:idx val="4"/>
              <c:layout>
                <c:manualLayout>
                  <c:x val="4.3636793444722837E-3"/>
                  <c:y val="-0.2781250000000000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2-61C4-41B4-A78E-714457BCEFAD}"/>
                </c:ext>
              </c:extLst>
            </c:dLbl>
            <c:dLbl>
              <c:idx val="5"/>
              <c:layout>
                <c:manualLayout>
                  <c:x val="-4.3636793444722837E-3"/>
                  <c:y val="-0.3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3-61C4-41B4-A78E-714457BCEFAD}"/>
                </c:ext>
              </c:extLst>
            </c:dLbl>
            <c:dLbl>
              <c:idx val="6"/>
              <c:layout>
                <c:manualLayout>
                  <c:x val="1.4545597814907612E-3"/>
                  <c:y val="-0.2968750000000000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4-61C4-41B4-A78E-714457BCEFAD}"/>
                </c:ext>
              </c:extLst>
            </c:dLbl>
            <c:dLbl>
              <c:idx val="7"/>
              <c:layout>
                <c:manualLayout>
                  <c:x val="0"/>
                  <c:y val="-0.3062500000000000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5-61C4-41B4-A78E-714457BCEFAD}"/>
                </c:ext>
              </c:extLst>
            </c:dLbl>
            <c:dLbl>
              <c:idx val="8"/>
              <c:layout>
                <c:manualLayout>
                  <c:x val="-1.4545597814907612E-3"/>
                  <c:y val="-0.2906250000000000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6-61C4-41B4-A78E-714457BCEFAD}"/>
                </c:ext>
              </c:extLst>
            </c:dLbl>
            <c:dLbl>
              <c:idx val="9"/>
              <c:layout>
                <c:manualLayout>
                  <c:x val="4.3636793444722837E-3"/>
                  <c:y val="-0.26562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7-61C4-41B4-A78E-714457BCEFAD}"/>
                </c:ext>
              </c:extLst>
            </c:dLbl>
            <c:dLbl>
              <c:idx val="10"/>
              <c:layout>
                <c:manualLayout>
                  <c:x val="1.4545597814907612E-3"/>
                  <c:y val="-0.1906249999999999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8-61C4-41B4-A78E-714457BCEFAD}"/>
                </c:ext>
              </c:extLst>
            </c:dLbl>
            <c:dLbl>
              <c:idx val="11"/>
              <c:layout>
                <c:manualLayout>
                  <c:x val="1.4545597814907612E-3"/>
                  <c:y val="-0.1812500000000000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9-61C4-41B4-A78E-714457BCEFAD}"/>
                </c:ext>
              </c:extLst>
            </c:dLbl>
            <c:dLbl>
              <c:idx val="12"/>
              <c:layout>
                <c:manualLayout>
                  <c:x val="2.9091195629815225E-3"/>
                  <c:y val="-0.23437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A-61C4-41B4-A78E-714457BCEFAD}"/>
                </c:ext>
              </c:extLst>
            </c:dLbl>
            <c:dLbl>
              <c:idx val="13"/>
              <c:layout>
                <c:manualLayout>
                  <c:x val="0"/>
                  <c:y val="-0.2343750000000000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latin typeface="Verdana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Лист1!$A$2:$A$15</c:f>
              <c:strCache>
                <c:ptCount val="14"/>
                <c:pt idx="0">
                  <c:v>01.01.2008</c:v>
                </c:pt>
                <c:pt idx="1">
                  <c:v>01.01.2009</c:v>
                </c:pt>
                <c:pt idx="2">
                  <c:v> 01.01.2010</c:v>
                </c:pt>
                <c:pt idx="3">
                  <c:v> 01.01.2011</c:v>
                </c:pt>
                <c:pt idx="4">
                  <c:v>01.01.2012</c:v>
                </c:pt>
                <c:pt idx="5">
                  <c:v>01.01.2013</c:v>
                </c:pt>
                <c:pt idx="6">
                  <c:v>01.01.2014</c:v>
                </c:pt>
                <c:pt idx="7">
                  <c:v>01.01.2015</c:v>
                </c:pt>
                <c:pt idx="8">
                  <c:v>01.01.2016</c:v>
                </c:pt>
                <c:pt idx="9">
                  <c:v>01.01.2017</c:v>
                </c:pt>
                <c:pt idx="10">
                  <c:v>01.01.2018</c:v>
                </c:pt>
                <c:pt idx="11">
                  <c:v>01.01.2019</c:v>
                </c:pt>
                <c:pt idx="12">
                  <c:v>01.01.2020</c:v>
                </c:pt>
                <c:pt idx="13">
                  <c:v>01.01.2021</c:v>
                </c:pt>
              </c:strCache>
            </c:strRef>
          </c:cat>
          <c:val>
            <c:numRef>
              <c:f>Лист1!$C$2:$C$15</c:f>
              <c:numCache>
                <c:formatCode>General</c:formatCode>
                <c:ptCount val="14"/>
                <c:pt idx="0">
                  <c:v>129.19999999999999</c:v>
                </c:pt>
                <c:pt idx="1">
                  <c:v>254.3</c:v>
                </c:pt>
                <c:pt idx="2">
                  <c:v>352.2</c:v>
                </c:pt>
                <c:pt idx="3">
                  <c:v>474</c:v>
                </c:pt>
                <c:pt idx="4">
                  <c:v>474</c:v>
                </c:pt>
                <c:pt idx="5">
                  <c:v>594</c:v>
                </c:pt>
                <c:pt idx="6">
                  <c:v>495</c:v>
                </c:pt>
                <c:pt idx="7">
                  <c:v>514</c:v>
                </c:pt>
                <c:pt idx="8">
                  <c:v>474</c:v>
                </c:pt>
                <c:pt idx="9">
                  <c:v>439</c:v>
                </c:pt>
                <c:pt idx="10">
                  <c:v>305.5</c:v>
                </c:pt>
                <c:pt idx="11">
                  <c:v>297</c:v>
                </c:pt>
                <c:pt idx="12">
                  <c:v>363</c:v>
                </c:pt>
                <c:pt idx="13">
                  <c:v>383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B-61C4-41B4-A78E-714457BCEFA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100"/>
        <c:axId val="158662656"/>
        <c:axId val="158664192"/>
      </c:barChart>
      <c:lineChart>
        <c:grouping val="standard"/>
        <c:varyColors val="0"/>
        <c:ser>
          <c:idx val="2"/>
          <c:order val="2"/>
          <c:tx>
            <c:strRef>
              <c:f>Лист1!$D$1</c:f>
              <c:strCache>
                <c:ptCount val="1"/>
                <c:pt idx="0">
                  <c:v>Отношение муниципального внутреннего долга к налоговым и неналоговым доходам</c:v>
                </c:pt>
              </c:strCache>
            </c:strRef>
          </c:tx>
          <c:spPr>
            <a:ln>
              <a:solidFill>
                <a:schemeClr val="accent4"/>
              </a:solidFill>
            </a:ln>
          </c:spPr>
          <c:marker>
            <c:spPr>
              <a:solidFill>
                <a:schemeClr val="accent4"/>
              </a:solidFill>
              <a:ln>
                <a:solidFill>
                  <a:schemeClr val="accent4"/>
                </a:solidFill>
              </a:ln>
            </c:spPr>
          </c:marker>
          <c:dLbls>
            <c:dLbl>
              <c:idx val="0"/>
              <c:layout>
                <c:manualLayout>
                  <c:x val="-8.7273586889445674E-3"/>
                  <c:y val="1.56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C-61C4-41B4-A78E-714457BCEFAD}"/>
                </c:ext>
              </c:extLst>
            </c:dLbl>
            <c:dLbl>
              <c:idx val="1"/>
              <c:layout>
                <c:manualLayout>
                  <c:x val="-1.163647825192609E-2"/>
                  <c:y val="1.56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D-61C4-41B4-A78E-714457BCEFAD}"/>
                </c:ext>
              </c:extLst>
            </c:dLbl>
            <c:dLbl>
              <c:idx val="2"/>
              <c:layout>
                <c:manualLayout>
                  <c:x val="-4.3636793444722837E-3"/>
                  <c:y val="-2.81250000000000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E-61C4-41B4-A78E-714457BCEFAD}"/>
                </c:ext>
              </c:extLst>
            </c:dLbl>
            <c:dLbl>
              <c:idx val="3"/>
              <c:layout>
                <c:manualLayout>
                  <c:x val="-5.8182391259630449E-3"/>
                  <c:y val="-1.56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F-61C4-41B4-A78E-714457BCEFAD}"/>
                </c:ext>
              </c:extLst>
            </c:dLbl>
            <c:dLbl>
              <c:idx val="4"/>
              <c:layout>
                <c:manualLayout>
                  <c:x val="-2.0363836940870655E-2"/>
                  <c:y val="-2.81250000000000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20-61C4-41B4-A78E-714457BCEFAD}"/>
                </c:ext>
              </c:extLst>
            </c:dLbl>
            <c:dLbl>
              <c:idx val="5"/>
              <c:layout>
                <c:manualLayout>
                  <c:x val="-2.1818396722361418E-2"/>
                  <c:y val="-3.437500000000000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21-61C4-41B4-A78E-714457BCEFAD}"/>
                </c:ext>
              </c:extLst>
            </c:dLbl>
            <c:dLbl>
              <c:idx val="6"/>
              <c:layout>
                <c:manualLayout>
                  <c:x val="-2.4727516285342938E-2"/>
                  <c:y val="-4.06250000000000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22-61C4-41B4-A78E-714457BCEFAD}"/>
                </c:ext>
              </c:extLst>
            </c:dLbl>
            <c:dLbl>
              <c:idx val="7"/>
              <c:layout>
                <c:manualLayout>
                  <c:x val="-7.2727989074538061E-3"/>
                  <c:y val="-2.812549212598425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23-61C4-41B4-A78E-714457BCEFAD}"/>
                </c:ext>
              </c:extLst>
            </c:dLbl>
            <c:dLbl>
              <c:idx val="8"/>
              <c:layout>
                <c:manualLayout>
                  <c:x val="-1.4545597814907612E-2"/>
                  <c:y val="-2.812524606299218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24-61C4-41B4-A78E-714457BCEFAD}"/>
                </c:ext>
              </c:extLst>
            </c:dLbl>
            <c:dLbl>
              <c:idx val="9"/>
              <c:layout>
                <c:manualLayout>
                  <c:x val="-1.163647825192609E-2"/>
                  <c:y val="-2.50000000000000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25-61C4-41B4-A78E-714457BCEFAD}"/>
                </c:ext>
              </c:extLst>
            </c:dLbl>
            <c:dLbl>
              <c:idx val="10"/>
              <c:layout>
                <c:manualLayout>
                  <c:x val="-1.4545597814907612E-2"/>
                  <c:y val="-2.50000000000000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26-61C4-41B4-A78E-714457BCEFAD}"/>
                </c:ext>
              </c:extLst>
            </c:dLbl>
            <c:dLbl>
              <c:idx val="11"/>
              <c:layout>
                <c:manualLayout>
                  <c:x val="-2.327307103611833E-2"/>
                  <c:y val="-3.1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27-61C4-41B4-A78E-714457BCEFAD}"/>
                </c:ext>
              </c:extLst>
            </c:dLbl>
            <c:dLbl>
              <c:idx val="12"/>
              <c:layout>
                <c:manualLayout>
                  <c:x val="-2.9091195629815117E-2"/>
                  <c:y val="-3.749999999999994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28-61C4-41B4-A78E-714457BCEFAD}"/>
                </c:ext>
              </c:extLst>
            </c:dLbl>
            <c:dLbl>
              <c:idx val="13"/>
              <c:layout>
                <c:manualLayout>
                  <c:x val="-2.4727516285342938E-2"/>
                  <c:y val="-4.3750000000000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latin typeface="Verdana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Лист1!$A$2:$A$15</c:f>
              <c:strCache>
                <c:ptCount val="14"/>
                <c:pt idx="0">
                  <c:v>01.01.2008</c:v>
                </c:pt>
                <c:pt idx="1">
                  <c:v>01.01.2009</c:v>
                </c:pt>
                <c:pt idx="2">
                  <c:v> 01.01.2010</c:v>
                </c:pt>
                <c:pt idx="3">
                  <c:v> 01.01.2011</c:v>
                </c:pt>
                <c:pt idx="4">
                  <c:v>01.01.2012</c:v>
                </c:pt>
                <c:pt idx="5">
                  <c:v>01.01.2013</c:v>
                </c:pt>
                <c:pt idx="6">
                  <c:v>01.01.2014</c:v>
                </c:pt>
                <c:pt idx="7">
                  <c:v>01.01.2015</c:v>
                </c:pt>
                <c:pt idx="8">
                  <c:v>01.01.2016</c:v>
                </c:pt>
                <c:pt idx="9">
                  <c:v>01.01.2017</c:v>
                </c:pt>
                <c:pt idx="10">
                  <c:v>01.01.2018</c:v>
                </c:pt>
                <c:pt idx="11">
                  <c:v>01.01.2019</c:v>
                </c:pt>
                <c:pt idx="12">
                  <c:v>01.01.2020</c:v>
                </c:pt>
                <c:pt idx="13">
                  <c:v>01.01.2021</c:v>
                </c:pt>
              </c:strCache>
            </c:strRef>
          </c:cat>
          <c:val>
            <c:numRef>
              <c:f>Лист1!$D$2:$D$15</c:f>
              <c:numCache>
                <c:formatCode>0%</c:formatCode>
                <c:ptCount val="14"/>
                <c:pt idx="0">
                  <c:v>0.12</c:v>
                </c:pt>
                <c:pt idx="1">
                  <c:v>0.18</c:v>
                </c:pt>
                <c:pt idx="2">
                  <c:v>0.27</c:v>
                </c:pt>
                <c:pt idx="3">
                  <c:v>0.32</c:v>
                </c:pt>
                <c:pt idx="4">
                  <c:v>0.27</c:v>
                </c:pt>
                <c:pt idx="5">
                  <c:v>0.32</c:v>
                </c:pt>
                <c:pt idx="6">
                  <c:v>0.25</c:v>
                </c:pt>
                <c:pt idx="7">
                  <c:v>0.36</c:v>
                </c:pt>
                <c:pt idx="8">
                  <c:v>0.36</c:v>
                </c:pt>
                <c:pt idx="9">
                  <c:v>0.3</c:v>
                </c:pt>
                <c:pt idx="10">
                  <c:v>0.21</c:v>
                </c:pt>
                <c:pt idx="11">
                  <c:v>0.21</c:v>
                </c:pt>
                <c:pt idx="12">
                  <c:v>0.24</c:v>
                </c:pt>
                <c:pt idx="13">
                  <c:v>0.28000000000000003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29-61C4-41B4-A78E-714457BCEFA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8679424"/>
        <c:axId val="158665344"/>
      </c:lineChart>
      <c:catAx>
        <c:axId val="15866265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700">
                <a:latin typeface="Verdana" pitchFamily="34" charset="0"/>
              </a:defRPr>
            </a:pPr>
            <a:endParaRPr lang="ru-RU"/>
          </a:p>
        </c:txPr>
        <c:crossAx val="158664192"/>
        <c:crosses val="autoZero"/>
        <c:auto val="1"/>
        <c:lblAlgn val="ctr"/>
        <c:lblOffset val="100"/>
        <c:noMultiLvlLbl val="0"/>
      </c:catAx>
      <c:valAx>
        <c:axId val="158664192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9525" cap="flat">
            <a:solidFill>
              <a:srgbClr val="4D4D4D"/>
            </a:solidFill>
          </a:ln>
        </c:spPr>
        <c:txPr>
          <a:bodyPr/>
          <a:lstStyle/>
          <a:p>
            <a:pPr>
              <a:defRPr sz="800">
                <a:latin typeface="Verdana" pitchFamily="34" charset="0"/>
              </a:defRPr>
            </a:pPr>
            <a:endParaRPr lang="ru-RU"/>
          </a:p>
        </c:txPr>
        <c:crossAx val="158662656"/>
        <c:crosses val="autoZero"/>
        <c:crossBetween val="between"/>
      </c:valAx>
      <c:valAx>
        <c:axId val="158665344"/>
        <c:scaling>
          <c:orientation val="minMax"/>
          <c:max val="1"/>
        </c:scaling>
        <c:delete val="0"/>
        <c:axPos val="r"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900">
                <a:latin typeface="Verdana" pitchFamily="34" charset="0"/>
              </a:defRPr>
            </a:pPr>
            <a:endParaRPr lang="ru-RU"/>
          </a:p>
        </c:txPr>
        <c:crossAx val="158679424"/>
        <c:crosses val="max"/>
        <c:crossBetween val="between"/>
      </c:valAx>
      <c:catAx>
        <c:axId val="15867942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58665344"/>
        <c:crosses val="autoZero"/>
        <c:auto val="1"/>
        <c:lblAlgn val="ctr"/>
        <c:lblOffset val="100"/>
        <c:noMultiLvlLbl val="0"/>
      </c:catAx>
    </c:plotArea>
    <c:legend>
      <c:legendPos val="b"/>
      <c:layout>
        <c:manualLayout>
          <c:xMode val="edge"/>
          <c:yMode val="edge"/>
          <c:x val="4.9884643101423799E-2"/>
          <c:y val="0.839427657480315"/>
          <c:w val="0.93804926811591216"/>
          <c:h val="0.14182234251968504"/>
        </c:manualLayout>
      </c:layout>
      <c:overlay val="0"/>
      <c:txPr>
        <a:bodyPr/>
        <a:lstStyle/>
        <a:p>
          <a:pPr>
            <a:defRPr sz="800">
              <a:latin typeface="Verdana" pitchFamily="34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solidFill>
              <a:schemeClr val="accent2"/>
            </a:solidFill>
          </c:spPr>
          <c:dPt>
            <c:idx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1-DBCE-4E4C-BFAE-02FA7FAB6030}"/>
              </c:ext>
            </c:extLst>
          </c:dPt>
          <c:dPt>
            <c:idx val="1"/>
            <c:bubble3D val="0"/>
            <c:spPr>
              <a:solidFill>
                <a:schemeClr val="accent4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DBCE-4E4C-BFAE-02FA7FAB6030}"/>
              </c:ext>
            </c:extLst>
          </c:dPt>
          <c:dLbls>
            <c:dLbl>
              <c:idx val="0"/>
              <c:layout>
                <c:manualLayout>
                  <c:x val="1.5074117163117011E-2"/>
                  <c:y val="-0.3981690494105844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DBCE-4E4C-BFAE-02FA7FAB6030}"/>
                </c:ext>
              </c:extLst>
            </c:dLbl>
            <c:dLbl>
              <c:idx val="1"/>
              <c:layout>
                <c:manualLayout>
                  <c:x val="-0.12541804495685377"/>
                  <c:y val="-0.10859155893015938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DBCE-4E4C-BFAE-02FA7FAB603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>
                    <a:latin typeface="Verdana" pitchFamily="34" charset="0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Бюджетные кредиты</c:v>
                </c:pt>
                <c:pt idx="1">
                  <c:v>Кредиты кредитных организаций</c:v>
                </c:pt>
              </c:strCache>
            </c:strRef>
          </c:cat>
          <c:val>
            <c:numRef>
              <c:f>Лист1!$B$2:$B$3</c:f>
              <c:numCache>
                <c:formatCode>0.0%</c:formatCode>
                <c:ptCount val="2"/>
                <c:pt idx="0">
                  <c:v>0.61</c:v>
                </c:pt>
                <c:pt idx="1">
                  <c:v>0.39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DBCE-4E4C-BFAE-02FA7FAB6030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6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51590B-5E69-4297-B8C4-FF2AC349D727}" type="datetimeFigureOut">
              <a:rPr lang="ru-RU" smtClean="0"/>
              <a:t>08.11.2021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5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2" y="9428585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6" y="9428585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D44D18-844B-49A8-9CA4-9BE8F81612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26666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D44D18-844B-49A8-9CA4-9BE8F8161278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48791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14FA1-EA58-4C3A-B2D1-8A33D25126DD}" type="datetime1">
              <a:rPr lang="ru-RU" smtClean="0"/>
              <a:t>08.11.2021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010400" y="6381328"/>
            <a:ext cx="21336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2FADE-1F69-4D2F-B6BE-347D7A484363}" type="datetime1">
              <a:rPr lang="ru-RU" smtClean="0"/>
              <a:t>08.11.2021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CA28B-9251-46D5-8E3D-E966B4E2DECC}" type="datetime1">
              <a:rPr lang="ru-RU" smtClean="0"/>
              <a:t>08.11.2021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180000" y="180000"/>
            <a:ext cx="8784000" cy="720000"/>
          </a:xfrm>
        </p:spPr>
        <p:txBody>
          <a:bodyPr anchor="t">
            <a:normAutofit/>
          </a:bodyPr>
          <a:lstStyle>
            <a:lvl1pPr algn="l">
              <a:lnSpc>
                <a:spcPct val="120000"/>
              </a:lnSpc>
              <a:spcBef>
                <a:spcPts val="0"/>
              </a:spcBef>
              <a:defRPr sz="1600" b="1">
                <a:solidFill>
                  <a:srgbClr val="006633"/>
                </a:solidFill>
                <a:latin typeface="Georgia" pitchFamily="18" charset="0"/>
                <a:cs typeface="Times New Roman" pitchFamily="18" charset="0"/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80000" y="1600201"/>
            <a:ext cx="8784000" cy="2620888"/>
          </a:xfrm>
        </p:spPr>
        <p:txBody>
          <a:bodyPr/>
          <a:lstStyle>
            <a:lvl1pPr>
              <a:lnSpc>
                <a:spcPct val="120000"/>
              </a:lnSpc>
              <a:spcBef>
                <a:spcPts val="0"/>
              </a:spcBef>
              <a:defRPr>
                <a:latin typeface="Verdana" pitchFamily="34" charset="0"/>
                <a:cs typeface="Tahoma" pitchFamily="34" charset="0"/>
              </a:defRPr>
            </a:lvl1pPr>
            <a:lvl2pPr>
              <a:lnSpc>
                <a:spcPct val="120000"/>
              </a:lnSpc>
              <a:spcBef>
                <a:spcPts val="0"/>
              </a:spcBef>
              <a:defRPr>
                <a:latin typeface="Verdana" pitchFamily="34" charset="0"/>
                <a:cs typeface="Tahoma" pitchFamily="34" charset="0"/>
              </a:defRPr>
            </a:lvl2pPr>
            <a:lvl3pPr>
              <a:lnSpc>
                <a:spcPct val="120000"/>
              </a:lnSpc>
              <a:spcBef>
                <a:spcPts val="0"/>
              </a:spcBef>
              <a:defRPr>
                <a:latin typeface="Verdana" pitchFamily="34" charset="0"/>
                <a:cs typeface="Tahoma" pitchFamily="34" charset="0"/>
              </a:defRPr>
            </a:lvl3pPr>
            <a:lvl4pPr>
              <a:lnSpc>
                <a:spcPct val="120000"/>
              </a:lnSpc>
              <a:spcBef>
                <a:spcPts val="0"/>
              </a:spcBef>
              <a:defRPr>
                <a:latin typeface="Verdana" pitchFamily="34" charset="0"/>
                <a:cs typeface="Tahoma" pitchFamily="34" charset="0"/>
              </a:defRPr>
            </a:lvl4pPr>
            <a:lvl5pPr>
              <a:lnSpc>
                <a:spcPct val="120000"/>
              </a:lnSpc>
              <a:spcBef>
                <a:spcPts val="0"/>
              </a:spcBef>
              <a:defRPr>
                <a:latin typeface="Verdana" pitchFamily="34" charset="0"/>
                <a:cs typeface="Tahoma" pitchFamily="34" charset="0"/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9" name="Дата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B2C51-91F8-4B68-95B7-05C7B1C650D2}" type="datetime1">
              <a:rPr lang="ru-RU" smtClean="0"/>
              <a:t>08.11.2021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>
            <a:lvl1pPr>
              <a:defRPr>
                <a:latin typeface="Verdana" pitchFamily="34" charset="0"/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105A1-D7BC-4D50-8B06-9CC8ADB0F2A9}" type="datetime1">
              <a:rPr lang="ru-RU" smtClean="0"/>
              <a:t>08.11.2021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DC9B0-0F6C-4C52-B00E-7589BECE496E}" type="datetime1">
              <a:rPr lang="ru-RU" smtClean="0"/>
              <a:t>08.11.2021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04710-B982-4E85-8FB5-09FD7E9E0E65}" type="datetime1">
              <a:rPr lang="ru-RU" smtClean="0"/>
              <a:t>08.11.2021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C3C55-3F3C-4EF2-99F8-F1678E6FFDD3}" type="datetime1">
              <a:rPr lang="ru-RU" smtClean="0"/>
              <a:t>08.11.2021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48069-BCF7-4411-9722-5FA3114F09B4}" type="datetime1">
              <a:rPr lang="ru-RU" smtClean="0"/>
              <a:t>08.11.2021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E7F03-EC61-444C-AE4E-94E3B03C13BB}" type="datetime1">
              <a:rPr lang="ru-RU" smtClean="0"/>
              <a:t>08.11.2021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D7175-1666-4C7F-B8A3-53242D382D61}" type="datetime1">
              <a:rPr lang="ru-RU" smtClean="0"/>
              <a:t>08.11.2021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E02133-1741-4825-B39E-9DF1956C31AA}" type="datetime1">
              <a:rPr lang="ru-RU" smtClean="0"/>
              <a:t>08.11.2021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Заголовок 1"/>
          <p:cNvSpPr>
            <a:spLocks noGrp="1"/>
          </p:cNvSpPr>
          <p:nvPr>
            <p:ph type="ctrTitle"/>
          </p:nvPr>
        </p:nvSpPr>
        <p:spPr>
          <a:xfrm>
            <a:off x="827584" y="1181419"/>
            <a:ext cx="7772400" cy="1470025"/>
          </a:xfrm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 rtlCol="0"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БЮДЖЕТ</a:t>
            </a:r>
            <a:r>
              <a:rPr lang="ru-RU" sz="3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4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ДЛЯ ГРАЖДАН</a:t>
            </a:r>
          </a:p>
        </p:txBody>
      </p:sp>
      <p:sp>
        <p:nvSpPr>
          <p:cNvPr id="22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79500" y="2657571"/>
            <a:ext cx="6985000" cy="175260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000" dirty="0" smtClean="0">
                <a:solidFill>
                  <a:schemeClr val="tx1"/>
                </a:solidFill>
                <a:ea typeface="+mj-ea"/>
                <a:cs typeface="Tahoma" pitchFamily="34" charset="0"/>
              </a:rPr>
              <a:t>С УЧЕТОМ ВНЕСЕННЫХ ИЗМЕНЕНИЙ И ДОПОЛНЕНИЙ В БЮДЖЕТ МОГО </a:t>
            </a:r>
            <a:r>
              <a:rPr lang="ru-RU" sz="3000" dirty="0">
                <a:solidFill>
                  <a:schemeClr val="tx1"/>
                </a:solidFill>
                <a:ea typeface="+mj-ea"/>
                <a:cs typeface="Tahoma" pitchFamily="34" charset="0"/>
              </a:rPr>
              <a:t>«УХТА» </a:t>
            </a:r>
            <a:endParaRPr lang="ru-RU" sz="3000" dirty="0" smtClean="0">
              <a:solidFill>
                <a:schemeClr val="tx1"/>
              </a:solidFill>
              <a:ea typeface="+mj-ea"/>
              <a:cs typeface="Tahoma" pitchFamily="34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000" dirty="0" smtClean="0">
                <a:solidFill>
                  <a:schemeClr val="tx1"/>
                </a:solidFill>
                <a:ea typeface="+mj-ea"/>
                <a:cs typeface="Tahoma" pitchFamily="34" charset="0"/>
              </a:rPr>
              <a:t>НА 20</a:t>
            </a:r>
            <a:r>
              <a:rPr lang="en-US" sz="3000" dirty="0" smtClean="0">
                <a:solidFill>
                  <a:schemeClr val="tx1"/>
                </a:solidFill>
                <a:ea typeface="+mj-ea"/>
                <a:cs typeface="Tahoma" pitchFamily="34" charset="0"/>
              </a:rPr>
              <a:t>2</a:t>
            </a:r>
            <a:r>
              <a:rPr lang="ru-RU" sz="3000" dirty="0" smtClean="0">
                <a:solidFill>
                  <a:schemeClr val="tx1"/>
                </a:solidFill>
                <a:ea typeface="+mj-ea"/>
                <a:cs typeface="Tahoma" pitchFamily="34" charset="0"/>
              </a:rPr>
              <a:t>1 ГОД И ПЛАНОВЫЙ ПЕРИОД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000" dirty="0" smtClean="0">
                <a:solidFill>
                  <a:schemeClr val="tx1"/>
                </a:solidFill>
                <a:ea typeface="+mj-ea"/>
                <a:cs typeface="Tahoma" pitchFamily="34" charset="0"/>
              </a:rPr>
              <a:t> 202</a:t>
            </a:r>
            <a:r>
              <a:rPr lang="ru-RU" sz="3000" dirty="0">
                <a:solidFill>
                  <a:schemeClr val="tx1"/>
                </a:solidFill>
                <a:ea typeface="+mj-ea"/>
                <a:cs typeface="Tahoma" pitchFamily="34" charset="0"/>
              </a:rPr>
              <a:t>2</a:t>
            </a:r>
            <a:r>
              <a:rPr lang="ru-RU" sz="3000" dirty="0" smtClean="0">
                <a:solidFill>
                  <a:schemeClr val="tx1"/>
                </a:solidFill>
                <a:ea typeface="+mj-ea"/>
                <a:cs typeface="Tahoma" pitchFamily="34" charset="0"/>
              </a:rPr>
              <a:t> И 2023 ГОДОВ</a:t>
            </a:r>
            <a:endParaRPr lang="ru-RU" sz="3000" dirty="0">
              <a:solidFill>
                <a:schemeClr val="tx1"/>
              </a:solidFill>
              <a:ea typeface="+mj-ea"/>
              <a:cs typeface="Tahoma" pitchFamily="34" charset="0"/>
            </a:endParaRPr>
          </a:p>
        </p:txBody>
      </p:sp>
      <p:pic>
        <p:nvPicPr>
          <p:cNvPr id="23" name="Picture 2" descr="E:\18 Бюджет для граждан\Ухта_большая копия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475288"/>
            <a:ext cx="9144000" cy="1382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" name="Подзаголовок 2"/>
          <p:cNvSpPr txBox="1">
            <a:spLocks/>
          </p:cNvSpPr>
          <p:nvPr/>
        </p:nvSpPr>
        <p:spPr>
          <a:xfrm>
            <a:off x="1196625" y="405125"/>
            <a:ext cx="6985000" cy="17526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ru-RU" sz="1800" dirty="0" smtClean="0">
                <a:solidFill>
                  <a:schemeClr val="tx1"/>
                </a:solidFill>
                <a:ea typeface="+mj-ea"/>
                <a:cs typeface="Tahoma" pitchFamily="34" charset="0"/>
              </a:rPr>
              <a:t>ФИНАНСОВОЕ УПРАВЛЕНИЕ АДМИНИСТРАЦИИ МОГО «УХТА»</a:t>
            </a:r>
            <a:endParaRPr lang="ru-RU" sz="1800" dirty="0">
              <a:solidFill>
                <a:schemeClr val="tx1"/>
              </a:solidFill>
              <a:ea typeface="+mj-ea"/>
              <a:cs typeface="Tahoma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17667" y="4874599"/>
            <a:ext cx="7895110" cy="7386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ru-RU" sz="1400" dirty="0">
                <a:latin typeface="Tahoma" pitchFamily="34" charset="0"/>
                <a:cs typeface="Tahoma" pitchFamily="34" charset="0"/>
              </a:rPr>
              <a:t>по решению Совета МОГО «Ухта» от </a:t>
            </a:r>
            <a:r>
              <a:rPr lang="ru-RU" sz="1400" dirty="0" smtClean="0">
                <a:latin typeface="Tahoma" pitchFamily="34" charset="0"/>
                <a:cs typeface="Tahoma" pitchFamily="34" charset="0"/>
              </a:rPr>
              <a:t>28.10.2021 </a:t>
            </a:r>
            <a:r>
              <a:rPr lang="ru-RU" sz="1400" dirty="0">
                <a:latin typeface="Tahoma" pitchFamily="34" charset="0"/>
                <a:cs typeface="Tahoma" pitchFamily="34" charset="0"/>
              </a:rPr>
              <a:t>№ </a:t>
            </a:r>
            <a:r>
              <a:rPr lang="ru-RU" sz="1400" dirty="0" smtClean="0">
                <a:latin typeface="Tahoma" pitchFamily="34" charset="0"/>
                <a:cs typeface="Tahoma" pitchFamily="34" charset="0"/>
              </a:rPr>
              <a:t>81 </a:t>
            </a:r>
            <a:r>
              <a:rPr lang="ru-RU" sz="1400" dirty="0">
                <a:latin typeface="Tahoma" pitchFamily="34" charset="0"/>
                <a:cs typeface="Tahoma" pitchFamily="34" charset="0"/>
              </a:rPr>
              <a:t>«О внесении изменений </a:t>
            </a:r>
            <a:r>
              <a:rPr lang="ru-RU" sz="1400" dirty="0" smtClean="0">
                <a:latin typeface="Tahoma" pitchFamily="34" charset="0"/>
                <a:cs typeface="Tahoma" pitchFamily="34" charset="0"/>
              </a:rPr>
              <a:t>в</a:t>
            </a:r>
            <a:endParaRPr lang="ru-RU" sz="1400" dirty="0">
              <a:latin typeface="Tahoma" pitchFamily="34" charset="0"/>
              <a:cs typeface="Tahoma" pitchFamily="34" charset="0"/>
            </a:endParaRPr>
          </a:p>
          <a:p>
            <a:pPr algn="ctr"/>
            <a:r>
              <a:rPr lang="ru-RU" sz="1400" dirty="0">
                <a:latin typeface="Tahoma" pitchFamily="34" charset="0"/>
                <a:cs typeface="Tahoma" pitchFamily="34" charset="0"/>
              </a:rPr>
              <a:t>решение Совета МОГО «Ухта</a:t>
            </a:r>
            <a:r>
              <a:rPr lang="ru-RU" sz="1400" dirty="0" smtClean="0">
                <a:latin typeface="Tahoma" pitchFamily="34" charset="0"/>
                <a:cs typeface="Tahoma" pitchFamily="34" charset="0"/>
              </a:rPr>
              <a:t>»</a:t>
            </a:r>
            <a:r>
              <a:rPr lang="en-US" sz="1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ru-RU" sz="1400" dirty="0" smtClean="0">
                <a:latin typeface="Tahoma" pitchFamily="34" charset="0"/>
                <a:cs typeface="Tahoma" pitchFamily="34" charset="0"/>
              </a:rPr>
              <a:t>от 23.12.2020 № 31 «</a:t>
            </a:r>
            <a:r>
              <a:rPr lang="ru-RU" sz="1400" dirty="0">
                <a:latin typeface="Tahoma" pitchFamily="34" charset="0"/>
                <a:cs typeface="Tahoma" pitchFamily="34" charset="0"/>
              </a:rPr>
              <a:t>О бюджете МОГО «Ухта» на </a:t>
            </a:r>
            <a:r>
              <a:rPr lang="ru-RU" sz="1400" dirty="0" smtClean="0">
                <a:latin typeface="Tahoma" pitchFamily="34" charset="0"/>
                <a:cs typeface="Tahoma" pitchFamily="34" charset="0"/>
              </a:rPr>
              <a:t>2021 </a:t>
            </a:r>
            <a:r>
              <a:rPr lang="ru-RU" sz="1400" dirty="0">
                <a:latin typeface="Tahoma" pitchFamily="34" charset="0"/>
                <a:cs typeface="Tahoma" pitchFamily="34" charset="0"/>
              </a:rPr>
              <a:t>год и </a:t>
            </a:r>
          </a:p>
          <a:p>
            <a:pPr algn="ctr"/>
            <a:r>
              <a:rPr lang="ru-RU" sz="1400" dirty="0">
                <a:latin typeface="Tahoma" pitchFamily="34" charset="0"/>
                <a:cs typeface="Tahoma" pitchFamily="34" charset="0"/>
              </a:rPr>
              <a:t>плановый период </a:t>
            </a:r>
            <a:r>
              <a:rPr lang="ru-RU" sz="1400" dirty="0" smtClean="0">
                <a:latin typeface="Tahoma" pitchFamily="34" charset="0"/>
                <a:cs typeface="Tahoma" pitchFamily="34" charset="0"/>
              </a:rPr>
              <a:t>2022 </a:t>
            </a:r>
            <a:r>
              <a:rPr lang="ru-RU" sz="1400" dirty="0">
                <a:latin typeface="Tahoma" pitchFamily="34" charset="0"/>
                <a:cs typeface="Tahoma" pitchFamily="34" charset="0"/>
              </a:rPr>
              <a:t>и </a:t>
            </a:r>
            <a:r>
              <a:rPr lang="ru-RU" sz="1400" dirty="0" smtClean="0">
                <a:latin typeface="Tahoma" pitchFamily="34" charset="0"/>
                <a:cs typeface="Tahoma" pitchFamily="34" charset="0"/>
              </a:rPr>
              <a:t>2023 </a:t>
            </a:r>
            <a:r>
              <a:rPr lang="ru-RU" sz="1400" dirty="0">
                <a:latin typeface="Tahoma" pitchFamily="34" charset="0"/>
                <a:cs typeface="Tahoma" pitchFamily="34" charset="0"/>
              </a:rPr>
              <a:t>годов»</a:t>
            </a:r>
          </a:p>
        </p:txBody>
      </p:sp>
    </p:spTree>
    <p:extLst>
      <p:ext uri="{BB962C8B-B14F-4D97-AF65-F5344CB8AC3E}">
        <p14:creationId xmlns:p14="http://schemas.microsoft.com/office/powerpoint/2010/main" val="8714427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МУНИЦИПАЛЬНАЯ ПРОГРАММА </a:t>
            </a:r>
            <a:br>
              <a:rPr lang="ru-RU" dirty="0"/>
            </a:br>
            <a:r>
              <a:rPr lang="ru-RU" dirty="0"/>
              <a:t>«РАЗВИТИЕ ФИЗИЧЕСКОЙ КУЛЬТУРЫ </a:t>
            </a:r>
            <a:br>
              <a:rPr lang="ru-RU" dirty="0"/>
            </a:br>
            <a:r>
              <a:rPr lang="ru-RU" dirty="0"/>
              <a:t>И СПОРТА»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10</a:t>
            </a:fld>
            <a:endParaRPr lang="ru-RU" dirty="0"/>
          </a:p>
        </p:txBody>
      </p:sp>
      <p:sp>
        <p:nvSpPr>
          <p:cNvPr id="21" name="Пятиугольник 20"/>
          <p:cNvSpPr/>
          <p:nvPr/>
        </p:nvSpPr>
        <p:spPr>
          <a:xfrm>
            <a:off x="251520" y="2108119"/>
            <a:ext cx="4500504" cy="391542"/>
          </a:xfrm>
          <a:prstGeom prst="homePlate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000" b="1" dirty="0">
                <a:solidFill>
                  <a:srgbClr val="006633"/>
                </a:solidFill>
                <a:latin typeface="Verdana" pitchFamily="34" charset="0"/>
              </a:rPr>
              <a:t>ОСНОВНЫЕ </a:t>
            </a:r>
            <a:r>
              <a:rPr lang="ru-RU" sz="1000" b="1" dirty="0" smtClean="0">
                <a:solidFill>
                  <a:srgbClr val="006633"/>
                </a:solidFill>
                <a:latin typeface="Verdana" pitchFamily="34" charset="0"/>
              </a:rPr>
              <a:t>ИЗМЕНЕНИЯ ПО РАСХОДАМ НА 2021 ГОД</a:t>
            </a:r>
            <a:endParaRPr lang="ru-RU" sz="1000" dirty="0">
              <a:solidFill>
                <a:schemeClr val="tx1"/>
              </a:solidFill>
              <a:latin typeface="Verdana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812432" y="638628"/>
            <a:ext cx="91937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ru-RU" sz="1000" dirty="0" smtClean="0">
                <a:latin typeface="Verdana" pitchFamily="34" charset="0"/>
              </a:rPr>
              <a:t>тыс. руб.</a:t>
            </a:r>
            <a:endParaRPr lang="ru-RU" sz="1000" dirty="0">
              <a:latin typeface="Verdana" pitchFamily="34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1212759"/>
              </p:ext>
            </p:extLst>
          </p:nvPr>
        </p:nvGraphicFramePr>
        <p:xfrm>
          <a:off x="251520" y="1088688"/>
          <a:ext cx="5345550" cy="1010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9092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89092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89092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89092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890925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890925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</a:tblGrid>
              <a:tr h="272663"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>
                          <a:latin typeface="Verdana" pitchFamily="34" charset="0"/>
                        </a:rPr>
                        <a:t>Редакция</a:t>
                      </a:r>
                      <a:r>
                        <a:rPr lang="ru-RU" sz="1000" b="1" baseline="0" dirty="0" smtClean="0">
                          <a:latin typeface="Verdana" pitchFamily="34" charset="0"/>
                        </a:rPr>
                        <a:t> решения от 12.08.2021</a:t>
                      </a:r>
                      <a:endParaRPr lang="ru-RU" sz="1000" b="1" dirty="0" smtClean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1" dirty="0" smtClean="0">
                          <a:latin typeface="Verdana" pitchFamily="34" charset="0"/>
                        </a:rPr>
                        <a:t>Изменение</a:t>
                      </a:r>
                      <a:endParaRPr lang="ru-RU" sz="1000" b="1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7266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0" dirty="0" smtClean="0">
                          <a:latin typeface="Verdana" pitchFamily="34" charset="0"/>
                        </a:rPr>
                        <a:t>2021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0" dirty="0" smtClean="0">
                          <a:latin typeface="Verdana" pitchFamily="34" charset="0"/>
                        </a:rPr>
                        <a:t>2022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0" dirty="0" smtClean="0">
                          <a:latin typeface="Verdana" pitchFamily="34" charset="0"/>
                        </a:rPr>
                        <a:t>2023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0" dirty="0" smtClean="0">
                          <a:latin typeface="Verdana" pitchFamily="34" charset="0"/>
                        </a:rPr>
                        <a:t>2021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0" dirty="0" smtClean="0">
                          <a:latin typeface="Verdana" pitchFamily="34" charset="0"/>
                        </a:rPr>
                        <a:t>2022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0" dirty="0" smtClean="0">
                          <a:latin typeface="Verdana" pitchFamily="34" charset="0"/>
                        </a:rPr>
                        <a:t>2023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0" baseline="0" dirty="0" smtClean="0">
                          <a:latin typeface="Verdana" pitchFamily="34" charset="0"/>
                          <a:cs typeface="Arial" pitchFamily="34" charset="0"/>
                        </a:rPr>
                        <a:t>225 192,2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429 453,2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205 911,4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+</a:t>
                      </a:r>
                      <a:r>
                        <a:rPr lang="ru-RU" sz="1000" b="0" baseline="0" dirty="0" smtClean="0">
                          <a:latin typeface="Verdana" pitchFamily="34" charset="0"/>
                          <a:cs typeface="Arial" pitchFamily="34" charset="0"/>
                        </a:rPr>
                        <a:t>2 756,3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0,0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0,0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2244273"/>
              </p:ext>
            </p:extLst>
          </p:nvPr>
        </p:nvGraphicFramePr>
        <p:xfrm>
          <a:off x="287342" y="2598814"/>
          <a:ext cx="8695246" cy="2113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4422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765102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+1 555,0</a:t>
                      </a:r>
                      <a:endParaRPr lang="ru-RU" sz="10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Проведение капитального</a:t>
                      </a:r>
                      <a:r>
                        <a:rPr lang="ru-RU" sz="1000" baseline="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и текущего ремонта</a:t>
                      </a:r>
                      <a:endParaRPr lang="ru-RU" sz="10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-684,0</a:t>
                      </a:r>
                      <a:endParaRPr lang="ru-RU" sz="10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Оказание муниципальных услуг физкультурно-спортивными учреждениями</a:t>
                      </a:r>
                      <a:endParaRPr lang="ru-RU" sz="10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-651,0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000" baseline="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Содержание и обеспечение деятельности МУ «Управление физической культуры и спорта» администрации МОГО «Ухта»</a:t>
                      </a:r>
                      <a:endParaRPr lang="ru-RU" sz="10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+541,8</a:t>
                      </a:r>
                      <a:endParaRPr lang="ru-RU" sz="10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Реализация отдельных мероприятий регионального проекта «Спорт – норма жизни» в части оснащения объектов спортивной инфраструктуры спортивно-технологическим оборудованием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+1 994,5</a:t>
                      </a:r>
                      <a:endParaRPr lang="ru-RU" sz="10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Реализация отдельных мероприятий регионального проекта «Спорт</a:t>
                      </a:r>
                      <a:r>
                        <a:rPr lang="ru-RU" sz="1000" baseline="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ru-RU" sz="10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– норма жизни» в части строительства и реконструкции спортивных объектов для муниципальных нужд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89904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МУНИЦИПАЛЬНАЯ ПРОГРАММА </a:t>
            </a:r>
            <a:br>
              <a:rPr lang="ru-RU" dirty="0"/>
            </a:br>
            <a:r>
              <a:rPr lang="ru-RU" dirty="0" smtClean="0"/>
              <a:t>«ПЕРЕСЕЛЕНИЕ ГРАЖДАН, ПРОЖИВАЮЩИХ НА </a:t>
            </a:r>
            <a:br>
              <a:rPr lang="ru-RU" dirty="0" smtClean="0"/>
            </a:br>
            <a:r>
              <a:rPr lang="ru-RU" dirty="0" smtClean="0"/>
              <a:t>ТЕРРИТОРИИ МОГО «УХТА», ИЗ АВАРИЙНОГО ЖИЛИЩНОГО ФОНДА</a:t>
            </a:r>
            <a:br>
              <a:rPr lang="ru-RU" dirty="0" smtClean="0"/>
            </a:br>
            <a:r>
              <a:rPr lang="ru-RU" dirty="0" smtClean="0"/>
              <a:t>НА 2019-2025 ГОДЫ»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11</a:t>
            </a:fld>
            <a:endParaRPr lang="ru-RU" dirty="0"/>
          </a:p>
        </p:txBody>
      </p:sp>
      <p:sp>
        <p:nvSpPr>
          <p:cNvPr id="21" name="Пятиугольник 20"/>
          <p:cNvSpPr/>
          <p:nvPr/>
        </p:nvSpPr>
        <p:spPr>
          <a:xfrm>
            <a:off x="251520" y="2647952"/>
            <a:ext cx="4500504" cy="391542"/>
          </a:xfrm>
          <a:prstGeom prst="homePlate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000" b="1" dirty="0">
                <a:solidFill>
                  <a:srgbClr val="006633"/>
                </a:solidFill>
                <a:latin typeface="Verdana" pitchFamily="34" charset="0"/>
              </a:rPr>
              <a:t>ОСНОВНЫЕ </a:t>
            </a:r>
            <a:r>
              <a:rPr lang="ru-RU" sz="1000" b="1" dirty="0" smtClean="0">
                <a:solidFill>
                  <a:srgbClr val="006633"/>
                </a:solidFill>
                <a:latin typeface="Verdana" pitchFamily="34" charset="0"/>
              </a:rPr>
              <a:t>ИЗМЕНЕНИЯ ПО РАСХОДАМ НА 2021 ГОД</a:t>
            </a:r>
            <a:endParaRPr lang="ru-RU" sz="1000" dirty="0">
              <a:solidFill>
                <a:schemeClr val="tx1"/>
              </a:solidFill>
              <a:latin typeface="Verdana" pitchFamily="34" charset="0"/>
            </a:endParaRPr>
          </a:p>
        </p:txBody>
      </p:sp>
      <p:graphicFrame>
        <p:nvGraphicFramePr>
          <p:cNvPr id="22" name="Таблица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6851054"/>
              </p:ext>
            </p:extLst>
          </p:nvPr>
        </p:nvGraphicFramePr>
        <p:xfrm>
          <a:off x="287342" y="3171698"/>
          <a:ext cx="8695246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4422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765102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-9 </a:t>
                      </a:r>
                      <a:r>
                        <a:rPr lang="ru-RU" sz="10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233,8</a:t>
                      </a:r>
                      <a:endParaRPr lang="ru-RU" sz="10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На обеспечение мероприятий по расселению непригодного для проживания жилищного фонда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7850955" y="1178700"/>
            <a:ext cx="91937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ru-RU" sz="1000" dirty="0" smtClean="0">
                <a:latin typeface="Verdana" pitchFamily="34" charset="0"/>
              </a:rPr>
              <a:t>тыс. руб.</a:t>
            </a:r>
            <a:endParaRPr lang="ru-RU" sz="1000" dirty="0">
              <a:latin typeface="Verdana" pitchFamily="34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7063873"/>
              </p:ext>
            </p:extLst>
          </p:nvPr>
        </p:nvGraphicFramePr>
        <p:xfrm>
          <a:off x="251520" y="1518351"/>
          <a:ext cx="5345550" cy="91616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9092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89092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89092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89092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890925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890925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</a:tblGrid>
              <a:tr h="272663"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>
                          <a:latin typeface="Verdana" pitchFamily="34" charset="0"/>
                        </a:rPr>
                        <a:t>Редакция</a:t>
                      </a:r>
                      <a:r>
                        <a:rPr lang="ru-RU" sz="1000" b="1" baseline="0" dirty="0" smtClean="0">
                          <a:latin typeface="Verdana" pitchFamily="34" charset="0"/>
                        </a:rPr>
                        <a:t> решения от 12.08.2021</a:t>
                      </a:r>
                      <a:endParaRPr lang="ru-RU" sz="1000" b="1" dirty="0" smtClean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Verdana" pitchFamily="34" charset="0"/>
                        </a:rPr>
                        <a:t>Изменение</a:t>
                      </a:r>
                      <a:endParaRPr lang="ru-RU" sz="1000" b="1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72663"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</a:rPr>
                        <a:t>2021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</a:rPr>
                        <a:t>2022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</a:rPr>
                        <a:t>2023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</a:rPr>
                        <a:t>2021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</a:rPr>
                        <a:t>2022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</a:rPr>
                        <a:t>2023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17 961,2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0,0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0,0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-9 233,8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0,0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0,0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576148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НЕПРОГРАММНЫЕ МЕРОПРИЯТИЯ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12</a:t>
            </a:fld>
            <a:endParaRPr lang="ru-RU" dirty="0"/>
          </a:p>
        </p:txBody>
      </p:sp>
      <p:graphicFrame>
        <p:nvGraphicFramePr>
          <p:cNvPr id="22" name="Таблица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600630"/>
              </p:ext>
            </p:extLst>
          </p:nvPr>
        </p:nvGraphicFramePr>
        <p:xfrm>
          <a:off x="251424" y="2338926"/>
          <a:ext cx="8695246" cy="2225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4422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765102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-1 000,0</a:t>
                      </a:r>
                      <a:endParaRPr lang="ru-RU" sz="10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Исполнение судебных актов, предусматривающих обращения взыскания на средства бюджета МОГО «Ухта»</a:t>
                      </a:r>
                      <a:endParaRPr lang="ru-RU" sz="10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-300,0</a:t>
                      </a:r>
                      <a:endParaRPr lang="ru-RU" sz="10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Содержание Контрольно-счетной </a:t>
                      </a:r>
                      <a:r>
                        <a:rPr lang="ru-RU" sz="10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палаты администрации МОГО «Ухта»</a:t>
                      </a:r>
                      <a:endParaRPr lang="ru-RU" sz="10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-2 660,3</a:t>
                      </a:r>
                      <a:endParaRPr lang="ru-RU" sz="10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Содержание администрации</a:t>
                      </a:r>
                      <a:endParaRPr lang="ru-RU" sz="10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+321,7</a:t>
                      </a:r>
                      <a:endParaRPr lang="ru-RU" sz="10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Содержание управления капитального строительства</a:t>
                      </a:r>
                      <a:endParaRPr lang="ru-RU" sz="10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-400,0</a:t>
                      </a:r>
                      <a:endParaRPr lang="ru-RU" sz="10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Доплаты к пенсиям муниципальных служащих</a:t>
                      </a:r>
                      <a:endParaRPr lang="ru-RU" sz="10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+323,4</a:t>
                      </a:r>
                      <a:endParaRPr lang="ru-RU" sz="10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Исполнение судебных актов (в пользу ПАО «Т</a:t>
                      </a:r>
                      <a:r>
                        <a:rPr lang="ru-RU" sz="1000" baseline="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плюс»)</a:t>
                      </a:r>
                      <a:endParaRPr lang="ru-RU" sz="10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7812432" y="638628"/>
            <a:ext cx="91937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ru-RU" sz="1000" dirty="0" smtClean="0">
                <a:latin typeface="Verdana" pitchFamily="34" charset="0"/>
              </a:rPr>
              <a:t>тыс. руб.</a:t>
            </a:r>
            <a:endParaRPr lang="ru-RU" sz="1000" dirty="0">
              <a:latin typeface="Verdana" pitchFamily="34" charset="0"/>
            </a:endParaRPr>
          </a:p>
        </p:txBody>
      </p:sp>
      <p:sp>
        <p:nvSpPr>
          <p:cNvPr id="10" name="Пятиугольник 9"/>
          <p:cNvSpPr/>
          <p:nvPr/>
        </p:nvSpPr>
        <p:spPr>
          <a:xfrm>
            <a:off x="251520" y="1918165"/>
            <a:ext cx="4500504" cy="391542"/>
          </a:xfrm>
          <a:prstGeom prst="homePlate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000" b="1" dirty="0">
                <a:solidFill>
                  <a:srgbClr val="006633"/>
                </a:solidFill>
                <a:latin typeface="Verdana" pitchFamily="34" charset="0"/>
              </a:rPr>
              <a:t>ОСНОВНЫЕ </a:t>
            </a:r>
            <a:r>
              <a:rPr lang="ru-RU" sz="1000" b="1" dirty="0" smtClean="0">
                <a:solidFill>
                  <a:srgbClr val="006633"/>
                </a:solidFill>
                <a:latin typeface="Verdana" pitchFamily="34" charset="0"/>
              </a:rPr>
              <a:t>ИЗМЕНЕНИЯ ПО РАСХОДАМ НА 2021 ГОД</a:t>
            </a:r>
            <a:endParaRPr lang="ru-RU" sz="1000" dirty="0">
              <a:solidFill>
                <a:schemeClr val="tx1"/>
              </a:solidFill>
              <a:latin typeface="Verdana" pitchFamily="34" charset="0"/>
            </a:endParaRPr>
          </a:p>
        </p:txBody>
      </p:sp>
      <p:graphicFrame>
        <p:nvGraphicFramePr>
          <p:cNvPr id="14" name="Таблица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6702561"/>
              </p:ext>
            </p:extLst>
          </p:nvPr>
        </p:nvGraphicFramePr>
        <p:xfrm>
          <a:off x="251424" y="757199"/>
          <a:ext cx="5345550" cy="1010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9092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89092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89092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89092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890925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890925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</a:tblGrid>
              <a:tr h="272663"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>
                          <a:latin typeface="Verdana" pitchFamily="34" charset="0"/>
                        </a:rPr>
                        <a:t>Редакция</a:t>
                      </a:r>
                      <a:r>
                        <a:rPr lang="ru-RU" sz="1000" b="1" baseline="0" dirty="0" smtClean="0">
                          <a:latin typeface="Verdana" pitchFamily="34" charset="0"/>
                        </a:rPr>
                        <a:t> решения от 12.08.2021</a:t>
                      </a:r>
                      <a:endParaRPr lang="ru-RU" sz="1000" b="1" dirty="0" smtClean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1" dirty="0" smtClean="0">
                          <a:latin typeface="Verdana" pitchFamily="34" charset="0"/>
                        </a:rPr>
                        <a:t>Изменение</a:t>
                      </a:r>
                      <a:endParaRPr lang="ru-RU" sz="1000" b="1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7266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0" dirty="0" smtClean="0">
                          <a:latin typeface="Verdana" pitchFamily="34" charset="0"/>
                        </a:rPr>
                        <a:t>2021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0" dirty="0" smtClean="0">
                          <a:latin typeface="Verdana" pitchFamily="34" charset="0"/>
                        </a:rPr>
                        <a:t>2022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0" dirty="0" smtClean="0">
                          <a:latin typeface="Verdana" pitchFamily="34" charset="0"/>
                        </a:rPr>
                        <a:t>2023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0" dirty="0" smtClean="0">
                          <a:latin typeface="Verdana" pitchFamily="34" charset="0"/>
                        </a:rPr>
                        <a:t>2021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0" dirty="0" smtClean="0">
                          <a:latin typeface="Verdana" pitchFamily="34" charset="0"/>
                        </a:rPr>
                        <a:t>2022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0" dirty="0" smtClean="0">
                          <a:latin typeface="Verdana" pitchFamily="34" charset="0"/>
                        </a:rPr>
                        <a:t>2023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295 114,4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304 969,9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292 163,5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-3 715,2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0,0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0,0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9" name="Пятиугольник 8"/>
          <p:cNvSpPr/>
          <p:nvPr/>
        </p:nvSpPr>
        <p:spPr>
          <a:xfrm>
            <a:off x="251616" y="4088383"/>
            <a:ext cx="4500504" cy="391542"/>
          </a:xfrm>
          <a:prstGeom prst="homePlate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1000" dirty="0">
              <a:solidFill>
                <a:schemeClr val="tx1"/>
              </a:solidFill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95503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ДЕФИЦИТ И ИСТОЧНИКИ ФИНАНСИРОВАНИЯ </a:t>
            </a:r>
            <a:br>
              <a:rPr lang="ru-RU" dirty="0" smtClean="0"/>
            </a:br>
            <a:r>
              <a:rPr lang="ru-RU" dirty="0" smtClean="0"/>
              <a:t>ДЕФИЦИТА БЮДЖЕТА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13</a:t>
            </a:fld>
            <a:endParaRPr lang="ru-RU"/>
          </a:p>
        </p:txBody>
      </p:sp>
      <p:sp>
        <p:nvSpPr>
          <p:cNvPr id="18" name="TextBox 17"/>
          <p:cNvSpPr txBox="1"/>
          <p:nvPr/>
        </p:nvSpPr>
        <p:spPr>
          <a:xfrm>
            <a:off x="8172480" y="805376"/>
            <a:ext cx="841897" cy="2769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cs typeface="Tahoma" pitchFamily="34" charset="0"/>
              </a:rPr>
              <a:t>млн. руб.</a:t>
            </a: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5210400"/>
              </p:ext>
            </p:extLst>
          </p:nvPr>
        </p:nvGraphicFramePr>
        <p:xfrm>
          <a:off x="183446" y="1180576"/>
          <a:ext cx="8709129" cy="4543400"/>
        </p:xfrm>
        <a:graphic>
          <a:graphicData uri="http://schemas.openxmlformats.org/drawingml/2006/table">
            <a:tbl>
              <a:tblPr>
                <a:tableStyleId>{8799B23B-EC83-4686-B30A-512413B5E67A}</a:tableStyleId>
              </a:tblPr>
              <a:tblGrid>
                <a:gridCol w="4311678"/>
                <a:gridCol w="1465817"/>
                <a:gridCol w="1465817"/>
                <a:gridCol w="1465817"/>
              </a:tblGrid>
              <a:tr h="553485"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ru-RU" sz="1000" b="1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Источники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2021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2022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2023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446796">
                <a:tc>
                  <a:txBody>
                    <a:bodyPr/>
                    <a:lstStyle/>
                    <a:p>
                      <a:pPr algn="l" fontAlgn="ctr">
                        <a:lnSpc>
                          <a:spcPct val="150000"/>
                        </a:lnSpc>
                      </a:pPr>
                      <a:r>
                        <a:rPr lang="ru-RU" sz="1000" u="none" strike="noStrike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Кредиты </a:t>
                      </a:r>
                      <a:r>
                        <a:rPr lang="ru-RU" sz="100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кредитных </a:t>
                      </a:r>
                      <a:r>
                        <a:rPr lang="ru-RU" sz="1000" u="none" strike="noStrike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организаций (привлечение кредитов)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450,0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14376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Кредиты кредитных организаций </a:t>
                      </a:r>
                      <a:r>
                        <a:rPr lang="ru-RU" sz="1000" u="none" strike="noStrike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(погашение кредитов)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-350,0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-200,0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-200,0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95509">
                <a:tc>
                  <a:txBody>
                    <a:bodyPr/>
                    <a:lstStyle/>
                    <a:p>
                      <a:pPr algn="l" fontAlgn="ctr">
                        <a:lnSpc>
                          <a:spcPct val="150000"/>
                        </a:lnSpc>
                      </a:pPr>
                      <a:r>
                        <a:rPr lang="ru-RU" sz="1000" u="none" strike="noStrike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Бюджетные </a:t>
                      </a:r>
                      <a:r>
                        <a:rPr lang="ru-RU" sz="100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кредиты от других бюджетов бюджетной </a:t>
                      </a:r>
                      <a:r>
                        <a:rPr lang="ru-RU" sz="1000" u="none" strike="noStrike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системы</a:t>
                      </a:r>
                    </a:p>
                    <a:p>
                      <a:pPr algn="l" fontAlgn="ctr">
                        <a:lnSpc>
                          <a:spcPct val="150000"/>
                        </a:lnSpc>
                      </a:pP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(привлечение кредитов)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143,5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95509">
                <a:tc>
                  <a:txBody>
                    <a:bodyPr/>
                    <a:lstStyle/>
                    <a:p>
                      <a:pPr algn="l" fontAlgn="ctr">
                        <a:lnSpc>
                          <a:spcPct val="150000"/>
                        </a:lnSpc>
                      </a:pPr>
                      <a:r>
                        <a:rPr lang="ru-RU" sz="1000" u="none" strike="noStrike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Бюджетные </a:t>
                      </a:r>
                      <a:r>
                        <a:rPr lang="ru-RU" sz="100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кредиты от других бюджетов бюджетной </a:t>
                      </a:r>
                      <a:r>
                        <a:rPr lang="ru-RU" sz="1000" u="none" strike="noStrike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системы</a:t>
                      </a:r>
                    </a:p>
                    <a:p>
                      <a:pPr algn="l" fontAlgn="ctr">
                        <a:lnSpc>
                          <a:spcPct val="150000"/>
                        </a:lnSpc>
                      </a:pP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(погашение кредитов)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-143,5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-1,3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-3,9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2138">
                <a:tc>
                  <a:txBody>
                    <a:bodyPr/>
                    <a:lstStyle/>
                    <a:p>
                      <a:pPr algn="l" fontAlgn="ctr">
                        <a:lnSpc>
                          <a:spcPct val="150000"/>
                        </a:lnSpc>
                      </a:pPr>
                      <a:r>
                        <a:rPr lang="ru-RU" sz="1000" u="none" strike="noStrike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Изменение </a:t>
                      </a:r>
                      <a:r>
                        <a:rPr lang="ru-RU" sz="100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остатков средств на счетах по учету средств бюджета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16,6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53485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Средства от продажи акций и иных форм участия в капитале, находящихся в собственности  городских округов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2138">
                <a:tc>
                  <a:txBody>
                    <a:bodyPr/>
                    <a:lstStyle/>
                    <a:p>
                      <a:pPr algn="l" fontAlgn="ctr">
                        <a:lnSpc>
                          <a:spcPct val="150000"/>
                        </a:lnSpc>
                      </a:pPr>
                      <a:r>
                        <a:rPr lang="ru-RU" sz="1000" u="none" strike="noStrike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Всего источников </a:t>
                      </a:r>
                      <a:r>
                        <a:rPr lang="ru-RU" sz="100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финансирования </a:t>
                      </a:r>
                      <a:r>
                        <a:rPr lang="ru-RU" sz="1000" u="none" strike="noStrike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дефицита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116,6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-1,3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-3,9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505437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МУНИЦИПАЛЬНЫЙ ДОЛГ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14</a:t>
            </a:fld>
            <a:endParaRPr lang="ru-RU"/>
          </a:p>
        </p:txBody>
      </p:sp>
      <p:sp>
        <p:nvSpPr>
          <p:cNvPr id="11" name="Пятиугольник 10"/>
          <p:cNvSpPr/>
          <p:nvPr/>
        </p:nvSpPr>
        <p:spPr>
          <a:xfrm>
            <a:off x="52177" y="2620682"/>
            <a:ext cx="1131366" cy="195771"/>
          </a:xfrm>
          <a:prstGeom prst="homePlate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000" dirty="0">
                <a:solidFill>
                  <a:schemeClr val="tx1"/>
                </a:solidFill>
                <a:latin typeface="Verdana" pitchFamily="34" charset="0"/>
              </a:rPr>
              <a:t>млн. руб.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662012" y="520916"/>
            <a:ext cx="417068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ru-RU" sz="1000" dirty="0">
                <a:latin typeface="Verdana" pitchFamily="34" charset="0"/>
              </a:rPr>
              <a:t>Экономия в результате: </a:t>
            </a:r>
            <a:endParaRPr lang="ru-RU" sz="1000" dirty="0" smtClean="0">
              <a:latin typeface="Verdana" pitchFamily="34" charset="0"/>
            </a:endParaRPr>
          </a:p>
          <a:p>
            <a:pPr>
              <a:lnSpc>
                <a:spcPct val="120000"/>
              </a:lnSpc>
            </a:pPr>
            <a:endParaRPr lang="ru-RU" sz="1000" dirty="0" smtClean="0">
              <a:latin typeface="Verdana" pitchFamily="34" charset="0"/>
            </a:endParaRPr>
          </a:p>
          <a:p>
            <a:pPr>
              <a:lnSpc>
                <a:spcPct val="120000"/>
              </a:lnSpc>
            </a:pPr>
            <a:r>
              <a:rPr lang="ru-RU" sz="1000" dirty="0" smtClean="0">
                <a:latin typeface="Verdana" pitchFamily="34" charset="0"/>
              </a:rPr>
              <a:t>- досрочного погашения коммерческих кредитов</a:t>
            </a:r>
            <a:endParaRPr lang="ru-RU" sz="1000" dirty="0">
              <a:latin typeface="Verdana" pitchFamily="34" charset="0"/>
            </a:endParaRPr>
          </a:p>
          <a:p>
            <a:pPr>
              <a:lnSpc>
                <a:spcPct val="120000"/>
              </a:lnSpc>
            </a:pPr>
            <a:endParaRPr lang="ru-RU" sz="1000" dirty="0">
              <a:latin typeface="Verdana" pitchFamily="34" charset="0"/>
            </a:endParaRPr>
          </a:p>
          <a:p>
            <a:pPr>
              <a:lnSpc>
                <a:spcPct val="120000"/>
              </a:lnSpc>
            </a:pPr>
            <a:r>
              <a:rPr lang="ru-RU" sz="1000" dirty="0" smtClean="0">
                <a:latin typeface="Verdana" pitchFamily="34" charset="0"/>
              </a:rPr>
              <a:t>- использование </a:t>
            </a:r>
            <a:r>
              <a:rPr lang="ru-RU" sz="1000" dirty="0">
                <a:latin typeface="Verdana" pitchFamily="34" charset="0"/>
              </a:rPr>
              <a:t>временно свободных средств </a:t>
            </a:r>
          </a:p>
          <a:p>
            <a:pPr>
              <a:lnSpc>
                <a:spcPct val="120000"/>
              </a:lnSpc>
            </a:pPr>
            <a:r>
              <a:rPr lang="ru-RU" sz="1000" dirty="0">
                <a:latin typeface="Verdana" pitchFamily="34" charset="0"/>
              </a:rPr>
              <a:t>бюджетных и автономных </a:t>
            </a:r>
            <a:r>
              <a:rPr lang="ru-RU" sz="1000" dirty="0" smtClean="0">
                <a:latin typeface="Verdana" pitchFamily="34" charset="0"/>
              </a:rPr>
              <a:t>учреждений</a:t>
            </a:r>
          </a:p>
          <a:p>
            <a:pPr>
              <a:lnSpc>
                <a:spcPct val="120000"/>
              </a:lnSpc>
            </a:pPr>
            <a:endParaRPr lang="ru-RU" sz="1000" dirty="0">
              <a:latin typeface="Verdana" pitchFamily="34" charset="0"/>
            </a:endParaRPr>
          </a:p>
          <a:p>
            <a:pPr marL="171450" indent="-171450">
              <a:lnSpc>
                <a:spcPct val="120000"/>
              </a:lnSpc>
              <a:buFontTx/>
              <a:buChar char="-"/>
            </a:pPr>
            <a:r>
              <a:rPr lang="ru-RU" sz="1000" dirty="0" err="1" smtClean="0">
                <a:latin typeface="Verdana" pitchFamily="34" charset="0"/>
              </a:rPr>
              <a:t>перекредитования</a:t>
            </a:r>
            <a:r>
              <a:rPr lang="ru-RU" sz="1000" dirty="0" smtClean="0">
                <a:latin typeface="Verdana" pitchFamily="34" charset="0"/>
              </a:rPr>
              <a:t> коммерческих кредитов </a:t>
            </a:r>
          </a:p>
          <a:p>
            <a:pPr>
              <a:lnSpc>
                <a:spcPct val="120000"/>
              </a:lnSpc>
            </a:pPr>
            <a:r>
              <a:rPr lang="ru-RU" sz="1000" dirty="0" smtClean="0">
                <a:latin typeface="Verdana" pitchFamily="34" charset="0"/>
              </a:rPr>
              <a:t>(замещение «дорогих» кредитов на «дешевые»)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76253" y="1426864"/>
            <a:ext cx="3398518" cy="1015663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1000" b="1" dirty="0">
                <a:latin typeface="Verdana" pitchFamily="34" charset="0"/>
              </a:rPr>
              <a:t>Экономия</a:t>
            </a:r>
            <a:r>
              <a:rPr lang="ru-RU" sz="1000" dirty="0">
                <a:latin typeface="Verdana" pitchFamily="34" charset="0"/>
              </a:rPr>
              <a:t> от первоначального решения </a:t>
            </a:r>
          </a:p>
          <a:p>
            <a:r>
              <a:rPr lang="ru-RU" sz="1000" dirty="0">
                <a:latin typeface="Verdana" pitchFamily="34" charset="0"/>
              </a:rPr>
              <a:t>о бюджете МОГО «Ухта» составила: </a:t>
            </a:r>
          </a:p>
          <a:p>
            <a:r>
              <a:rPr lang="ru-RU" sz="1000" b="1" dirty="0" smtClean="0">
                <a:latin typeface="Verdana" pitchFamily="34" charset="0"/>
              </a:rPr>
              <a:t>2018</a:t>
            </a:r>
            <a:r>
              <a:rPr lang="ru-RU" sz="1000" dirty="0" smtClean="0">
                <a:latin typeface="Verdana" pitchFamily="34" charset="0"/>
              </a:rPr>
              <a:t> </a:t>
            </a:r>
            <a:r>
              <a:rPr lang="ru-RU" sz="1000" dirty="0">
                <a:latin typeface="Verdana" pitchFamily="34" charset="0"/>
              </a:rPr>
              <a:t>год </a:t>
            </a:r>
            <a:r>
              <a:rPr lang="ru-RU" sz="1000" b="1" dirty="0" smtClean="0">
                <a:latin typeface="Verdana" pitchFamily="34" charset="0"/>
              </a:rPr>
              <a:t>24,5</a:t>
            </a:r>
            <a:r>
              <a:rPr lang="ru-RU" sz="1000" dirty="0" smtClean="0">
                <a:latin typeface="Verdana" pitchFamily="34" charset="0"/>
              </a:rPr>
              <a:t> </a:t>
            </a:r>
            <a:r>
              <a:rPr lang="ru-RU" sz="1000" dirty="0">
                <a:latin typeface="Verdana" pitchFamily="34" charset="0"/>
              </a:rPr>
              <a:t>млн. руб.</a:t>
            </a:r>
          </a:p>
          <a:p>
            <a:r>
              <a:rPr lang="ru-RU" sz="1000" b="1" dirty="0" smtClean="0">
                <a:latin typeface="Verdana" pitchFamily="34" charset="0"/>
              </a:rPr>
              <a:t>2019</a:t>
            </a:r>
            <a:r>
              <a:rPr lang="ru-RU" sz="1000" dirty="0" smtClean="0">
                <a:latin typeface="Verdana" pitchFamily="34" charset="0"/>
              </a:rPr>
              <a:t> </a:t>
            </a:r>
            <a:r>
              <a:rPr lang="ru-RU" sz="1000" dirty="0">
                <a:latin typeface="Verdana" pitchFamily="34" charset="0"/>
              </a:rPr>
              <a:t>год </a:t>
            </a:r>
            <a:r>
              <a:rPr lang="ru-RU" sz="1000" b="1" dirty="0" smtClean="0">
                <a:latin typeface="Verdana" pitchFamily="34" charset="0"/>
              </a:rPr>
              <a:t>17,1</a:t>
            </a:r>
            <a:r>
              <a:rPr lang="ru-RU" sz="1000" dirty="0" smtClean="0">
                <a:latin typeface="Verdana" pitchFamily="34" charset="0"/>
              </a:rPr>
              <a:t> </a:t>
            </a:r>
            <a:r>
              <a:rPr lang="ru-RU" sz="1000" dirty="0">
                <a:latin typeface="Verdana" pitchFamily="34" charset="0"/>
              </a:rPr>
              <a:t>млн. руб.</a:t>
            </a:r>
          </a:p>
          <a:p>
            <a:r>
              <a:rPr lang="ru-RU" sz="1000" b="1" dirty="0" smtClean="0">
                <a:latin typeface="Verdana" pitchFamily="34" charset="0"/>
              </a:rPr>
              <a:t>2020</a:t>
            </a:r>
            <a:r>
              <a:rPr lang="ru-RU" sz="1000" dirty="0" smtClean="0">
                <a:latin typeface="Verdana" pitchFamily="34" charset="0"/>
              </a:rPr>
              <a:t> </a:t>
            </a:r>
            <a:r>
              <a:rPr lang="ru-RU" sz="1000" dirty="0">
                <a:latin typeface="Verdana" pitchFamily="34" charset="0"/>
              </a:rPr>
              <a:t>год </a:t>
            </a:r>
            <a:r>
              <a:rPr lang="ru-RU" sz="1000" b="1" dirty="0" smtClean="0">
                <a:latin typeface="Verdana" pitchFamily="34" charset="0"/>
              </a:rPr>
              <a:t>25,3</a:t>
            </a:r>
            <a:r>
              <a:rPr lang="ru-RU" sz="1000" dirty="0" smtClean="0">
                <a:latin typeface="Verdana" pitchFamily="34" charset="0"/>
              </a:rPr>
              <a:t> </a:t>
            </a:r>
            <a:r>
              <a:rPr lang="ru-RU" sz="1000" dirty="0">
                <a:latin typeface="Verdana" pitchFamily="34" charset="0"/>
              </a:rPr>
              <a:t>млн. руб</a:t>
            </a:r>
            <a:r>
              <a:rPr lang="ru-RU" sz="1000" dirty="0" smtClean="0">
                <a:latin typeface="Verdana" pitchFamily="34" charset="0"/>
              </a:rPr>
              <a:t>.</a:t>
            </a:r>
          </a:p>
          <a:p>
            <a:r>
              <a:rPr lang="ru-RU" sz="1000" dirty="0">
                <a:latin typeface="Verdana" pitchFamily="34" charset="0"/>
              </a:rPr>
              <a:t>н</a:t>
            </a:r>
            <a:r>
              <a:rPr lang="ru-RU" sz="1000" dirty="0" smtClean="0">
                <a:latin typeface="Verdana" pitchFamily="34" charset="0"/>
              </a:rPr>
              <a:t>а </a:t>
            </a:r>
            <a:r>
              <a:rPr lang="ru-RU" sz="1000" b="1" dirty="0" smtClean="0">
                <a:latin typeface="Verdana" pitchFamily="34" charset="0"/>
              </a:rPr>
              <a:t>01.10.2021</a:t>
            </a:r>
            <a:r>
              <a:rPr lang="ru-RU" sz="1000" dirty="0" smtClean="0">
                <a:latin typeface="Verdana" pitchFamily="34" charset="0"/>
              </a:rPr>
              <a:t> – </a:t>
            </a:r>
            <a:r>
              <a:rPr lang="ru-RU" sz="1000" b="1" dirty="0" smtClean="0">
                <a:latin typeface="Verdana" pitchFamily="34" charset="0"/>
              </a:rPr>
              <a:t>17,06</a:t>
            </a:r>
            <a:r>
              <a:rPr lang="ru-RU" sz="1000" dirty="0" smtClean="0">
                <a:latin typeface="Verdana" pitchFamily="34" charset="0"/>
              </a:rPr>
              <a:t> млн. руб.</a:t>
            </a:r>
            <a:endParaRPr lang="ru-RU" sz="1000" dirty="0">
              <a:latin typeface="Verdana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55692" y="548616"/>
            <a:ext cx="4248442" cy="941796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ru-RU" sz="1000" b="1" dirty="0" smtClean="0">
                <a:latin typeface="Verdana" pitchFamily="34" charset="0"/>
              </a:rPr>
              <a:t>Средняя ставка </a:t>
            </a:r>
            <a:r>
              <a:rPr lang="ru-RU" sz="1000" b="1" dirty="0">
                <a:latin typeface="Verdana" pitchFamily="34" charset="0"/>
              </a:rPr>
              <a:t>по </a:t>
            </a:r>
            <a:r>
              <a:rPr lang="ru-RU" sz="1000" b="1" dirty="0" smtClean="0">
                <a:latin typeface="Verdana" pitchFamily="34" charset="0"/>
              </a:rPr>
              <a:t>банковским кредитам </a:t>
            </a:r>
            <a:r>
              <a:rPr lang="ru-RU" sz="1000" b="1" dirty="0" smtClean="0">
                <a:latin typeface="Verdana" pitchFamily="34" charset="0"/>
              </a:rPr>
              <a:t>7,2%</a:t>
            </a:r>
            <a:endParaRPr lang="ru-RU" sz="1000" b="1" dirty="0" smtClean="0">
              <a:latin typeface="Verdana" pitchFamily="34" charset="0"/>
            </a:endParaRPr>
          </a:p>
          <a:p>
            <a:pPr>
              <a:lnSpc>
                <a:spcPct val="120000"/>
              </a:lnSpc>
            </a:pPr>
            <a:endParaRPr lang="ru-RU" sz="1000" b="1" dirty="0" smtClean="0">
              <a:latin typeface="Verdana" pitchFamily="34" charset="0"/>
            </a:endParaRPr>
          </a:p>
          <a:p>
            <a:pPr>
              <a:lnSpc>
                <a:spcPct val="120000"/>
              </a:lnSpc>
            </a:pPr>
            <a:r>
              <a:rPr lang="ru-RU" sz="1000" b="1" dirty="0" smtClean="0">
                <a:latin typeface="Verdana" pitchFamily="34" charset="0"/>
              </a:rPr>
              <a:t>Ставка </a:t>
            </a:r>
            <a:r>
              <a:rPr lang="ru-RU" sz="1000" b="1" dirty="0">
                <a:latin typeface="Verdana" pitchFamily="34" charset="0"/>
              </a:rPr>
              <a:t>бюджетного </a:t>
            </a:r>
            <a:r>
              <a:rPr lang="ru-RU" sz="1000" b="1" dirty="0" smtClean="0">
                <a:latin typeface="Verdana" pitchFamily="34" charset="0"/>
              </a:rPr>
              <a:t>кредита Министерства </a:t>
            </a:r>
            <a:r>
              <a:rPr lang="ru-RU" sz="1000" b="1" dirty="0">
                <a:latin typeface="Verdana" pitchFamily="34" charset="0"/>
              </a:rPr>
              <a:t>финансов </a:t>
            </a:r>
          </a:p>
          <a:p>
            <a:pPr>
              <a:lnSpc>
                <a:spcPct val="120000"/>
              </a:lnSpc>
            </a:pPr>
            <a:r>
              <a:rPr lang="ru-RU" sz="1000" b="1" dirty="0">
                <a:latin typeface="Verdana" pitchFamily="34" charset="0"/>
              </a:rPr>
              <a:t>Республики Коми </a:t>
            </a:r>
            <a:r>
              <a:rPr lang="ru-RU" sz="1000" b="1" dirty="0" smtClean="0">
                <a:latin typeface="Verdana" pitchFamily="34" charset="0"/>
              </a:rPr>
              <a:t>0,1%</a:t>
            </a:r>
          </a:p>
          <a:p>
            <a:pPr>
              <a:lnSpc>
                <a:spcPct val="120000"/>
              </a:lnSpc>
            </a:pPr>
            <a:endParaRPr lang="ru-RU" sz="600" b="1" dirty="0">
              <a:latin typeface="Verdana" pitchFamily="34" charset="0"/>
            </a:endParaRPr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2404676407"/>
              </p:ext>
            </p:extLst>
          </p:nvPr>
        </p:nvGraphicFramePr>
        <p:xfrm>
          <a:off x="206418" y="2834628"/>
          <a:ext cx="8731164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25" name="Диаграмма 24"/>
          <p:cNvGraphicFramePr/>
          <p:nvPr>
            <p:extLst>
              <p:ext uri="{D42A27DB-BD31-4B8C-83A1-F6EECF244321}">
                <p14:modId xmlns:p14="http://schemas.microsoft.com/office/powerpoint/2010/main" val="3332348981"/>
              </p:ext>
            </p:extLst>
          </p:nvPr>
        </p:nvGraphicFramePr>
        <p:xfrm>
          <a:off x="457990" y="2752948"/>
          <a:ext cx="1755194" cy="14034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6" name="Прямоугольник 25"/>
          <p:cNvSpPr/>
          <p:nvPr/>
        </p:nvSpPr>
        <p:spPr>
          <a:xfrm>
            <a:off x="1881885" y="3303467"/>
            <a:ext cx="72492" cy="6750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800" dirty="0"/>
          </a:p>
        </p:txBody>
      </p:sp>
      <p:sp>
        <p:nvSpPr>
          <p:cNvPr id="27" name="TextBox 26"/>
          <p:cNvSpPr txBox="1"/>
          <p:nvPr/>
        </p:nvSpPr>
        <p:spPr>
          <a:xfrm>
            <a:off x="2003626" y="3224985"/>
            <a:ext cx="129394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800" dirty="0" smtClean="0">
                <a:latin typeface="Verdana" pitchFamily="34" charset="0"/>
              </a:rPr>
              <a:t>Бюджетные кредиты</a:t>
            </a:r>
            <a:endParaRPr lang="ru-RU" sz="800" dirty="0">
              <a:latin typeface="Verdana" pitchFamily="34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1880364" y="3099135"/>
            <a:ext cx="72492" cy="67507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800" dirty="0"/>
          </a:p>
        </p:txBody>
      </p:sp>
      <p:sp>
        <p:nvSpPr>
          <p:cNvPr id="29" name="TextBox 28"/>
          <p:cNvSpPr txBox="1"/>
          <p:nvPr/>
        </p:nvSpPr>
        <p:spPr>
          <a:xfrm>
            <a:off x="2003626" y="2975978"/>
            <a:ext cx="129234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800" dirty="0" smtClean="0">
                <a:latin typeface="Verdana" pitchFamily="34" charset="0"/>
              </a:rPr>
              <a:t>Кредиты кредитных </a:t>
            </a:r>
          </a:p>
          <a:p>
            <a:r>
              <a:rPr lang="ru-RU" sz="800" dirty="0" smtClean="0">
                <a:latin typeface="Verdana" pitchFamily="34" charset="0"/>
              </a:rPr>
              <a:t>организаций</a:t>
            </a:r>
            <a:endParaRPr lang="ru-RU" sz="800" dirty="0">
              <a:latin typeface="Verdana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60139" y="2582341"/>
            <a:ext cx="27819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00" b="1" dirty="0" smtClean="0">
                <a:latin typeface="Verdana" pitchFamily="34" charset="0"/>
              </a:rPr>
              <a:t>Структура муниципального долга на 01.10.2021</a:t>
            </a:r>
            <a:endParaRPr lang="ru-RU" sz="800" b="1" dirty="0"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02845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ОГРАНИЧЕНИЯ, УСТАНОВЛЕННЫЕ БЮДЖЕТНЫМ КОДЕКСОМ РОССИЙСКОЙ ФЕДЕРАЦИИ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15</a:t>
            </a:fld>
            <a:endParaRPr lang="ru-RU"/>
          </a:p>
        </p:txBody>
      </p:sp>
      <p:sp>
        <p:nvSpPr>
          <p:cNvPr id="18" name="TextBox 17"/>
          <p:cNvSpPr txBox="1"/>
          <p:nvPr/>
        </p:nvSpPr>
        <p:spPr>
          <a:xfrm>
            <a:off x="8172479" y="830125"/>
            <a:ext cx="841897" cy="2769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cs typeface="Tahoma" pitchFamily="34" charset="0"/>
              </a:rPr>
              <a:t>млн. руб.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458707"/>
              </p:ext>
            </p:extLst>
          </p:nvPr>
        </p:nvGraphicFramePr>
        <p:xfrm>
          <a:off x="107504" y="1270441"/>
          <a:ext cx="8928991" cy="4617720"/>
        </p:xfrm>
        <a:graphic>
          <a:graphicData uri="http://schemas.openxmlformats.org/drawingml/2006/table">
            <a:tbl>
              <a:tblPr firstRow="1" firstCol="1" bandRow="1">
                <a:tableStyleId>{1FECB4D8-DB02-4DC6-A0A2-4F2EBAE1DC90}</a:tableStyleId>
              </a:tblPr>
              <a:tblGrid>
                <a:gridCol w="1134052"/>
                <a:gridCol w="990132"/>
                <a:gridCol w="1890252"/>
                <a:gridCol w="990132"/>
                <a:gridCol w="720096"/>
                <a:gridCol w="1044088"/>
                <a:gridCol w="576128"/>
                <a:gridCol w="990132"/>
                <a:gridCol w="593979"/>
              </a:tblGrid>
              <a:tr h="216371">
                <a:tc rowSpan="2"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900" b="1" kern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Наименование показателя</a:t>
                      </a:r>
                      <a:endParaRPr lang="ru-RU" sz="900" b="1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900" b="1" kern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Статья Бюджетного Кодекса Российской Федерации</a:t>
                      </a:r>
                      <a:endParaRPr lang="ru-RU" sz="900" b="1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900" b="1" kern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Ограничения, </a:t>
                      </a:r>
                      <a:endParaRPr lang="ru-RU" sz="900" b="1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900" b="1" kern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установленные Бюджетным кодексом Российской Федерации</a:t>
                      </a:r>
                      <a:endParaRPr lang="ru-RU" sz="900" b="1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  <a:tabLst>
                          <a:tab pos="314325" algn="l"/>
                        </a:tabLst>
                      </a:pPr>
                      <a:r>
                        <a:rPr lang="ru-RU" sz="900" b="1" kern="120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2021</a:t>
                      </a:r>
                      <a:endParaRPr lang="ru-RU" sz="900" b="1" kern="12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  <a:tabLst>
                          <a:tab pos="314325" algn="l"/>
                        </a:tabLst>
                      </a:pPr>
                      <a:endParaRPr lang="ru-RU" sz="1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852" marR="59852" marT="0" marB="0"/>
                </a:tc>
                <a:tc gridSpan="2"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  <a:tabLst>
                          <a:tab pos="314325" algn="l"/>
                        </a:tabLst>
                      </a:pPr>
                      <a:r>
                        <a:rPr lang="ru-RU" sz="900" b="1" kern="120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2022</a:t>
                      </a:r>
                      <a:endParaRPr lang="ru-RU" sz="900" b="1" kern="12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  <a:tabLst>
                          <a:tab pos="314325" algn="l"/>
                        </a:tabLst>
                      </a:pP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852" marR="59852" marT="0" marB="0"/>
                </a:tc>
                <a:tc gridSpan="2"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  <a:tabLst>
                          <a:tab pos="314325" algn="l"/>
                        </a:tabLst>
                      </a:pPr>
                      <a:r>
                        <a:rPr lang="ru-RU" sz="900" b="1" kern="120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2023</a:t>
                      </a:r>
                      <a:endParaRPr lang="ru-RU" sz="900" b="1" kern="12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  <a:tabLst>
                          <a:tab pos="314325" algn="l"/>
                        </a:tabLst>
                      </a:pP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852" marR="59852" marT="0" marB="0"/>
                </a:tc>
              </a:tr>
              <a:tr h="864096">
                <a:tc vMerge="1"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endParaRPr lang="ru-RU" sz="1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852" marR="59852" marT="0" marB="0"/>
                </a:tc>
                <a:tc vMerge="1"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endParaRPr lang="ru-RU" sz="1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852" marR="59852" marT="0" marB="0"/>
                </a:tc>
                <a:tc vMerge="1"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endParaRPr lang="ru-RU" sz="1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852" marR="59852" marT="0" marB="0"/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  <a:tabLst>
                          <a:tab pos="314325" algn="l"/>
                        </a:tabLst>
                      </a:pPr>
                      <a:r>
                        <a:rPr lang="ru-RU" sz="900" b="1" kern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Предельная расчетная величина по Бюджетному кодексу Российской Федерации</a:t>
                      </a:r>
                      <a:endParaRPr lang="ru-RU" sz="900" b="1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900" b="1" kern="120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Проект</a:t>
                      </a:r>
                      <a:endParaRPr lang="ru-RU" sz="900" b="1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314325" algn="l"/>
                        </a:tabLst>
                        <a:defRPr/>
                      </a:pPr>
                      <a:r>
                        <a:rPr lang="ru-RU" sz="900" b="1" kern="120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Предельная расчетная величина по Бюджетному кодексу Российской Федерации</a:t>
                      </a:r>
                      <a:endParaRPr lang="ru-RU" sz="900" b="1" dirty="0" smtClean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 algn="ctr" fontAlgn="base">
                        <a:spcAft>
                          <a:spcPts val="0"/>
                        </a:spcAft>
                        <a:tabLst>
                          <a:tab pos="314325" algn="l"/>
                        </a:tabLst>
                      </a:pPr>
                      <a:endParaRPr lang="ru-RU" sz="900" b="1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900" b="1" kern="120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Проект</a:t>
                      </a:r>
                      <a:endParaRPr lang="ru-RU" sz="900" b="1" dirty="0" smtClean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 algn="ctr" fontAlgn="base">
                        <a:spcAft>
                          <a:spcPts val="0"/>
                        </a:spcAft>
                        <a:tabLst>
                          <a:tab pos="314325" algn="l"/>
                        </a:tabLst>
                      </a:pPr>
                      <a:endParaRPr lang="ru-RU" sz="900" b="1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314325" algn="l"/>
                        </a:tabLst>
                        <a:defRPr/>
                      </a:pPr>
                      <a:r>
                        <a:rPr lang="ru-RU" sz="900" b="1" kern="120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Предельная расчетная величина по Бюджетному кодексу Российской Федерации</a:t>
                      </a:r>
                      <a:endParaRPr lang="ru-RU" sz="900" b="1" dirty="0" smtClean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 algn="ctr" fontAlgn="base">
                        <a:spcAft>
                          <a:spcPts val="0"/>
                        </a:spcAft>
                        <a:tabLst>
                          <a:tab pos="314325" algn="l"/>
                        </a:tabLst>
                      </a:pPr>
                      <a:endParaRPr lang="ru-RU" sz="900" b="1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900" b="1" kern="120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Проект</a:t>
                      </a:r>
                      <a:endParaRPr lang="ru-RU" sz="900" b="1" dirty="0" smtClean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 algn="ctr" fontAlgn="base">
                        <a:spcAft>
                          <a:spcPts val="0"/>
                        </a:spcAft>
                        <a:tabLst>
                          <a:tab pos="314325" algn="l"/>
                        </a:tabLst>
                      </a:pPr>
                      <a:endParaRPr lang="ru-RU" sz="900" b="1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1152748">
                <a:tc>
                  <a:txBody>
                    <a:bodyPr/>
                    <a:lstStyle/>
                    <a:p>
                      <a:pPr algn="l" fontAlgn="base">
                        <a:spcAft>
                          <a:spcPts val="0"/>
                        </a:spcAft>
                      </a:pPr>
                      <a:r>
                        <a:rPr lang="ru-RU" sz="900" b="0" kern="12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Объем</a:t>
                      </a:r>
                      <a:r>
                        <a:rPr lang="ru-RU" sz="900" b="0" kern="1200" baseline="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ru-RU" sz="900" b="0" kern="12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муниципального </a:t>
                      </a:r>
                      <a:r>
                        <a:rPr lang="ru-RU" sz="900" b="0" kern="12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долга МОГО «Ухта» </a:t>
                      </a:r>
                      <a:endParaRPr lang="ru-RU" sz="900" b="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900" kern="12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п.5</a:t>
                      </a:r>
                      <a:endParaRPr lang="ru-RU" sz="9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статья 107 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ase">
                        <a:spcAft>
                          <a:spcPts val="0"/>
                        </a:spcAft>
                      </a:pPr>
                      <a:r>
                        <a:rPr lang="ru-RU" sz="900" kern="12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Объем муниципального</a:t>
                      </a:r>
                      <a:r>
                        <a:rPr lang="ru-RU" sz="900" kern="1200" baseline="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долга не должен превышать утвержденный общий годовой объем доходов местного бюджета без учета утвержденного объема безвозмездных поступлений и поступлений налоговых доходов по дополнительным нормативам отчислений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endParaRPr lang="ru-RU" sz="1000" dirty="0" smtClean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1 438,2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endParaRPr lang="ru-RU" sz="1000" dirty="0" smtClean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endParaRPr lang="ru-RU" sz="1000" dirty="0" smtClean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1 327,8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endParaRPr lang="ru-RU" sz="1000" dirty="0" smtClean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endParaRPr lang="ru-RU" sz="1000" dirty="0" smtClean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1 424,3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endParaRPr lang="ru-RU" sz="1000" dirty="0" smtClean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317427">
                <a:tc>
                  <a:txBody>
                    <a:bodyPr/>
                    <a:lstStyle/>
                    <a:p>
                      <a:pPr algn="l" fontAlgn="base"/>
                      <a:r>
                        <a:rPr lang="ru-RU" sz="900" b="0" kern="12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Объем расходов на обслуживание муниципального долга МОГО «Ухта» </a:t>
                      </a:r>
                      <a:endParaRPr lang="ru-RU" sz="900" b="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  <a:r>
                        <a:rPr lang="ru-RU" sz="900" kern="12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статья </a:t>
                      </a:r>
                      <a:r>
                        <a:rPr lang="ru-RU" sz="900" kern="12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111 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ase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Объем расходов на обслуживание муниципального долга не должен превышать </a:t>
                      </a:r>
                      <a:r>
                        <a:rPr lang="ru-RU" sz="9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15 % </a:t>
                      </a:r>
                      <a:r>
                        <a:rPr lang="ru-RU" sz="9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объема расходов местного бюджета, за исключением объема расходов, которые осуществляются за счет субвенций, предоставляемых из бюджетов бюджетной системы Российской Федерации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endParaRPr lang="ru-RU" sz="1000" dirty="0" smtClean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403,6</a:t>
                      </a:r>
                    </a:p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15%</a:t>
                      </a:r>
                      <a:endParaRPr lang="ru-RU" sz="1000" b="1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endParaRPr lang="ru-RU" sz="1000" dirty="0" smtClean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14,9</a:t>
                      </a:r>
                    </a:p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0,6%</a:t>
                      </a:r>
                      <a:endParaRPr lang="ru-RU" sz="1000" b="1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endParaRPr lang="ru-RU" sz="1000" dirty="0" smtClean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352,1</a:t>
                      </a:r>
                    </a:p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15%</a:t>
                      </a:r>
                      <a:endParaRPr lang="ru-RU" sz="1000" b="1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endParaRPr lang="ru-RU" sz="1000" dirty="0" smtClean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39,5</a:t>
                      </a:r>
                    </a:p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1,7%</a:t>
                      </a:r>
                      <a:endParaRPr lang="ru-RU" sz="1000" b="1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endParaRPr lang="ru-RU" sz="1000" dirty="0" smtClean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336,4</a:t>
                      </a:r>
                    </a:p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15%</a:t>
                      </a:r>
                      <a:endParaRPr lang="ru-RU" sz="1000" b="1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endParaRPr lang="ru-RU" sz="1000" dirty="0" smtClean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39,6</a:t>
                      </a:r>
                    </a:p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1,8%</a:t>
                      </a:r>
                      <a:endParaRPr lang="ru-RU" sz="1000" b="1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540022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КОНТАКТНАЯ ИНФОРМАЦИЯ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16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252412" y="764704"/>
            <a:ext cx="8639175" cy="3354765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latin typeface="Verdana" pitchFamily="34" charset="0"/>
                <a:cs typeface="Tahoma" pitchFamily="34" charset="0"/>
              </a:rPr>
              <a:t>Финансовое управление администрации МОГО «Ухта»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latin typeface="Verdana" pitchFamily="34" charset="0"/>
                <a:cs typeface="Tahoma" pitchFamily="34" charset="0"/>
              </a:rPr>
              <a:t>http://fin.mouhta.ru</a:t>
            </a:r>
            <a:endParaRPr lang="ru-RU" sz="1400" dirty="0">
              <a:latin typeface="Verdana" pitchFamily="34" charset="0"/>
              <a:cs typeface="Tahoma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000" b="1" dirty="0">
              <a:latin typeface="Verdana" pitchFamily="34" charset="0"/>
              <a:cs typeface="Tahoma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latin typeface="Verdana" pitchFamily="34" charset="0"/>
                <a:cs typeface="Tahoma" pitchFamily="34" charset="0"/>
              </a:rPr>
              <a:t>Адрес: </a:t>
            </a:r>
            <a:r>
              <a:rPr lang="ru-RU" sz="1400" dirty="0">
                <a:latin typeface="Verdana" pitchFamily="34" charset="0"/>
                <a:cs typeface="Tahoma" pitchFamily="34" charset="0"/>
              </a:rPr>
              <a:t>169300, Республика Коми, г</a:t>
            </a:r>
            <a:r>
              <a:rPr lang="ru-RU" sz="1400" dirty="0" smtClean="0">
                <a:latin typeface="Verdana" pitchFamily="34" charset="0"/>
                <a:cs typeface="Tahoma" pitchFamily="34" charset="0"/>
              </a:rPr>
              <a:t>. Ухта</a:t>
            </a:r>
            <a:r>
              <a:rPr lang="ru-RU" sz="1400" dirty="0">
                <a:latin typeface="Verdana" pitchFamily="34" charset="0"/>
                <a:cs typeface="Tahoma" pitchFamily="34" charset="0"/>
              </a:rPr>
              <a:t>, ул. Бушуева, д.11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latin typeface="Verdana" pitchFamily="34" charset="0"/>
                <a:cs typeface="Tahoma" pitchFamily="34" charset="0"/>
              </a:rPr>
              <a:t>Телефон: </a:t>
            </a:r>
            <a:r>
              <a:rPr lang="ru-RU" sz="1400" dirty="0" smtClean="0">
                <a:latin typeface="Verdana" pitchFamily="34" charset="0"/>
                <a:cs typeface="Tahoma" pitchFamily="34" charset="0"/>
              </a:rPr>
              <a:t>8(8216)700-128</a:t>
            </a:r>
            <a:endParaRPr lang="ru-RU" sz="1400" dirty="0">
              <a:latin typeface="Verdana" pitchFamily="34" charset="0"/>
              <a:cs typeface="Tahoma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latin typeface="Verdana" pitchFamily="34" charset="0"/>
                <a:cs typeface="Tahoma" pitchFamily="34" charset="0"/>
              </a:rPr>
              <a:t>Факс: </a:t>
            </a:r>
            <a:r>
              <a:rPr lang="ru-RU" sz="1400" dirty="0">
                <a:latin typeface="Verdana" pitchFamily="34" charset="0"/>
                <a:cs typeface="Tahoma" pitchFamily="34" charset="0"/>
              </a:rPr>
              <a:t>8(8216)700-129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latin typeface="Verdana" pitchFamily="34" charset="0"/>
                <a:cs typeface="Tahoma" pitchFamily="34" charset="0"/>
              </a:rPr>
              <a:t>Электронная почта: </a:t>
            </a:r>
            <a:r>
              <a:rPr lang="en-US" sz="1400" dirty="0">
                <a:latin typeface="Verdana" pitchFamily="34" charset="0"/>
                <a:cs typeface="Tahoma" pitchFamily="34" charset="0"/>
              </a:rPr>
              <a:t>fu02uxta@mail.ru</a:t>
            </a:r>
            <a:endParaRPr lang="ru-RU" sz="1400" dirty="0">
              <a:latin typeface="Verdana" pitchFamily="34" charset="0"/>
              <a:cs typeface="Tahoma" pitchFamily="34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buClr>
                <a:schemeClr val="accent6">
                  <a:lumMod val="50000"/>
                </a:schemeClr>
              </a:buClr>
              <a:defRPr/>
            </a:pPr>
            <a:endParaRPr lang="en-US" sz="1000" dirty="0">
              <a:latin typeface="Verdana" pitchFamily="34" charset="0"/>
              <a:cs typeface="Tahoma" pitchFamily="34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buClr>
                <a:schemeClr val="accent6">
                  <a:lumMod val="50000"/>
                </a:schemeClr>
              </a:buClr>
              <a:defRPr/>
            </a:pPr>
            <a:r>
              <a:rPr lang="ru-RU" sz="1400" b="1" dirty="0">
                <a:latin typeface="Verdana" pitchFamily="34" charset="0"/>
                <a:cs typeface="Tahoma" pitchFamily="34" charset="0"/>
              </a:rPr>
              <a:t>Время работы: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buClr>
                <a:schemeClr val="accent6">
                  <a:lumMod val="50000"/>
                </a:schemeClr>
              </a:buClr>
              <a:defRPr/>
            </a:pPr>
            <a:r>
              <a:rPr lang="ru-RU" sz="1400" dirty="0">
                <a:latin typeface="Verdana" pitchFamily="34" charset="0"/>
                <a:cs typeface="Tahoma" pitchFamily="34" charset="0"/>
              </a:rPr>
              <a:t>Понедельник - четверг с 08:45 до 17:15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buClr>
                <a:schemeClr val="accent6">
                  <a:lumMod val="50000"/>
                </a:schemeClr>
              </a:buClr>
              <a:defRPr/>
            </a:pPr>
            <a:r>
              <a:rPr lang="ru-RU" sz="1400" dirty="0">
                <a:latin typeface="Verdana" pitchFamily="34" charset="0"/>
                <a:cs typeface="Tahoma" pitchFamily="34" charset="0"/>
              </a:rPr>
              <a:t>Пятница с 08:45 до 15:45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buClr>
                <a:schemeClr val="accent6">
                  <a:lumMod val="50000"/>
                </a:schemeClr>
              </a:buClr>
              <a:defRPr/>
            </a:pPr>
            <a:r>
              <a:rPr lang="ru-RU" sz="1400" dirty="0">
                <a:latin typeface="Verdana" pitchFamily="34" charset="0"/>
                <a:cs typeface="Tahoma" pitchFamily="34" charset="0"/>
              </a:rPr>
              <a:t>Обед с 13:00 до 14:00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buClr>
                <a:schemeClr val="accent6">
                  <a:lumMod val="50000"/>
                </a:schemeClr>
              </a:buClr>
              <a:defRPr/>
            </a:pPr>
            <a:r>
              <a:rPr lang="ru-RU" sz="1400" dirty="0">
                <a:latin typeface="Verdana" pitchFamily="34" charset="0"/>
                <a:cs typeface="Tahoma" pitchFamily="34" charset="0"/>
              </a:rPr>
              <a:t>Суббота, воскресенье – выходные дни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buClr>
                <a:schemeClr val="accent6">
                  <a:lumMod val="50000"/>
                </a:schemeClr>
              </a:buClr>
              <a:defRPr/>
            </a:pPr>
            <a:endParaRPr lang="ru-RU" sz="1000" dirty="0">
              <a:latin typeface="Verdana" pitchFamily="34" charset="0"/>
              <a:cs typeface="Tahoma" pitchFamily="34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buClr>
                <a:schemeClr val="accent6">
                  <a:lumMod val="50000"/>
                </a:schemeClr>
              </a:buClr>
              <a:defRPr/>
            </a:pPr>
            <a:r>
              <a:rPr lang="ru-RU" sz="1400" b="1" dirty="0">
                <a:latin typeface="Verdana" pitchFamily="34" charset="0"/>
                <a:cs typeface="Tahoma" pitchFamily="34" charset="0"/>
              </a:rPr>
              <a:t>График личного приема граждан руководством Финансового управления администрации МОГО «Ухта»</a:t>
            </a:r>
            <a:endParaRPr lang="ru-RU" sz="1400" dirty="0">
              <a:latin typeface="Verdana" pitchFamily="34" charset="0"/>
              <a:cs typeface="Tahoma" pitchFamily="34" charset="0"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4888987"/>
              </p:ext>
            </p:extLst>
          </p:nvPr>
        </p:nvGraphicFramePr>
        <p:xfrm>
          <a:off x="350435" y="4293096"/>
          <a:ext cx="8541152" cy="73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6788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32545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347816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400" dirty="0" err="1" smtClean="0">
                          <a:latin typeface="Verdana" pitchFamily="34" charset="0"/>
                        </a:rPr>
                        <a:t>Крайн</a:t>
                      </a:r>
                      <a:r>
                        <a:rPr lang="ru-RU" sz="1400" dirty="0" smtClean="0">
                          <a:latin typeface="Verdana" pitchFamily="34" charset="0"/>
                        </a:rPr>
                        <a:t> Галина Владимировна</a:t>
                      </a:r>
                      <a:endParaRPr lang="ru-RU" sz="1400" dirty="0">
                        <a:latin typeface="Verdan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Verdana" pitchFamily="34" charset="0"/>
                        </a:rPr>
                        <a:t>Начальник </a:t>
                      </a:r>
                      <a:r>
                        <a:rPr lang="ru-RU" sz="1400" baseline="0" dirty="0" smtClean="0">
                          <a:latin typeface="Verdana" pitchFamily="34" charset="0"/>
                        </a:rPr>
                        <a:t>Финансового </a:t>
                      </a:r>
                      <a:r>
                        <a:rPr lang="ru-RU" sz="1400" baseline="0" dirty="0">
                          <a:latin typeface="Verdana" pitchFamily="34" charset="0"/>
                        </a:rPr>
                        <a:t>управления администрации МОГО «Ухта»</a:t>
                      </a:r>
                      <a:endParaRPr lang="ru-RU" sz="1400" dirty="0">
                        <a:latin typeface="Verdan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Verdana" pitchFamily="34" charset="0"/>
                        </a:rPr>
                        <a:t>3-я среда</a:t>
                      </a:r>
                      <a:r>
                        <a:rPr lang="ru-RU" sz="1400" baseline="0" dirty="0" smtClean="0">
                          <a:latin typeface="Verdana" pitchFamily="34" charset="0"/>
                        </a:rPr>
                        <a:t> каждого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aseline="0" dirty="0" smtClean="0">
                          <a:latin typeface="Verdana" pitchFamily="34" charset="0"/>
                        </a:rPr>
                        <a:t>месяца с 11:00 до13:00</a:t>
                      </a:r>
                      <a:endParaRPr lang="ru-RU" sz="1400" dirty="0">
                        <a:latin typeface="Verdana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471617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ОСНОВНЫЕ ХАРАКТЕРИСТИКИ БЮДЖЕТА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2</a:t>
            </a:fld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4111780"/>
              </p:ext>
            </p:extLst>
          </p:nvPr>
        </p:nvGraphicFramePr>
        <p:xfrm>
          <a:off x="281488" y="706606"/>
          <a:ext cx="8620198" cy="26974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1826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89025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53020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188444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29303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272663">
                <a:tc row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1" dirty="0" smtClean="0">
                          <a:latin typeface="Verdana" pitchFamily="34" charset="0"/>
                        </a:rPr>
                        <a:t>Показатель</a:t>
                      </a:r>
                      <a:endParaRPr lang="ru-RU" sz="1000" b="1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1" dirty="0" smtClean="0">
                          <a:latin typeface="Verdana" pitchFamily="34" charset="0"/>
                        </a:rPr>
                        <a:t>Решение</a:t>
                      </a:r>
                      <a:r>
                        <a:rPr lang="ru-RU" sz="1000" b="1" baseline="0" dirty="0" smtClean="0">
                          <a:latin typeface="Verdana" pitchFamily="34" charset="0"/>
                        </a:rPr>
                        <a:t> о бюджете МОГО «Ухта» на 2021 год и плановый период 2022 и 2023 годов</a:t>
                      </a:r>
                      <a:endParaRPr lang="ru-RU" sz="1000" b="1" dirty="0">
                        <a:latin typeface="Verdana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b="1" dirty="0">
                        <a:latin typeface="Verdana" pitchFamily="34" charset="0"/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1" dirty="0" smtClean="0">
                          <a:latin typeface="Verdana" pitchFamily="34" charset="0"/>
                        </a:rPr>
                        <a:t>Изменение</a:t>
                      </a:r>
                      <a:r>
                        <a:rPr lang="ru-RU" sz="1000" b="1" baseline="0" dirty="0" smtClean="0">
                          <a:latin typeface="Verdana" pitchFamily="34" charset="0"/>
                        </a:rPr>
                        <a:t> к редакции от 12.08.2021</a:t>
                      </a:r>
                      <a:endParaRPr lang="ru-RU" sz="1000" b="1" dirty="0">
                        <a:latin typeface="Verdana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b="1" dirty="0">
                        <a:latin typeface="Verdana" pitchFamily="34" charset="0"/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35864">
                <a:tc vMerge="1">
                  <a:txBody>
                    <a:bodyPr/>
                    <a:lstStyle/>
                    <a:p>
                      <a:pPr algn="l"/>
                      <a:endParaRPr lang="ru-RU" sz="1000" b="1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1" kern="1200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+mn-ea"/>
                          <a:cs typeface="+mn-cs"/>
                        </a:rPr>
                        <a:t>в редакции от 12.08.2021</a:t>
                      </a:r>
                      <a:endParaRPr lang="ru-RU" sz="1000" b="1" kern="1200" dirty="0">
                        <a:solidFill>
                          <a:schemeClr val="tx1"/>
                        </a:solidFill>
                        <a:latin typeface="Verdana" pitchFamily="34" charset="0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1" kern="1200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+mn-ea"/>
                          <a:cs typeface="+mn-cs"/>
                        </a:rPr>
                        <a:t>Проект</a:t>
                      </a:r>
                      <a:endParaRPr lang="ru-RU" sz="1000" b="1" kern="1200" dirty="0">
                        <a:solidFill>
                          <a:schemeClr val="tx1"/>
                        </a:solidFill>
                        <a:latin typeface="Verdana" pitchFamily="34" charset="0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1" kern="1200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+mn-ea"/>
                          <a:cs typeface="+mn-cs"/>
                        </a:rPr>
                        <a:t>млн. руб.</a:t>
                      </a:r>
                      <a:endParaRPr lang="ru-RU" sz="1000" b="1" kern="1200" dirty="0">
                        <a:solidFill>
                          <a:schemeClr val="tx1"/>
                        </a:solidFill>
                        <a:latin typeface="Verdana" pitchFamily="34" charset="0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1" kern="1200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+mn-ea"/>
                          <a:cs typeface="+mn-cs"/>
                        </a:rPr>
                        <a:t>% (+/-)</a:t>
                      </a:r>
                      <a:endParaRPr lang="ru-RU" sz="1000" b="1" kern="1200" dirty="0">
                        <a:solidFill>
                          <a:schemeClr val="tx1"/>
                        </a:solidFill>
                        <a:latin typeface="Verdana" pitchFamily="34" charset="0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6206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ru-RU" sz="1000" b="1" dirty="0">
                          <a:latin typeface="Verdana" pitchFamily="34" charset="0"/>
                          <a:cs typeface="Arial" pitchFamily="34" charset="0"/>
                        </a:rPr>
                        <a:t>ДОХОДЫ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</a:pPr>
                      <a:r>
                        <a:rPr lang="ru-RU" sz="1000" b="1" dirty="0" smtClean="0">
                          <a:latin typeface="Verdana" pitchFamily="34" charset="0"/>
                          <a:cs typeface="Arial" pitchFamily="34" charset="0"/>
                        </a:rPr>
                        <a:t>4 292,2</a:t>
                      </a:r>
                      <a:endParaRPr lang="ru-RU" sz="1000" b="1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</a:pPr>
                      <a:r>
                        <a:rPr lang="ru-RU" sz="1000" b="1" dirty="0" smtClean="0">
                          <a:latin typeface="Verdana" pitchFamily="34" charset="0"/>
                          <a:cs typeface="Arial" pitchFamily="34" charset="0"/>
                        </a:rPr>
                        <a:t>4 426,2</a:t>
                      </a:r>
                      <a:endParaRPr lang="ru-RU" sz="1000" b="1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</a:pPr>
                      <a:r>
                        <a:rPr lang="ru-RU" sz="1000" b="1" dirty="0" smtClean="0">
                          <a:latin typeface="Verdana" pitchFamily="34" charset="0"/>
                          <a:cs typeface="Arial" pitchFamily="34" charset="0"/>
                        </a:rPr>
                        <a:t>134,0</a:t>
                      </a:r>
                      <a:endParaRPr lang="ru-RU" sz="1000" b="1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</a:pPr>
                      <a:r>
                        <a:rPr lang="ru-RU" sz="1000" b="1" dirty="0" smtClean="0">
                          <a:latin typeface="Verdana" pitchFamily="34" charset="0"/>
                          <a:cs typeface="Arial" pitchFamily="34" charset="0"/>
                        </a:rPr>
                        <a:t>3,1</a:t>
                      </a:r>
                      <a:endParaRPr lang="ru-RU" sz="1000" b="1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70036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ru-RU" sz="1000" b="0" dirty="0">
                          <a:latin typeface="Verdana" pitchFamily="34" charset="0"/>
                          <a:cs typeface="Arial" pitchFamily="34" charset="0"/>
                        </a:rPr>
                        <a:t>Налоговые и неналоговые</a:t>
                      </a:r>
                      <a:r>
                        <a:rPr lang="ru-RU" sz="1000" b="0" baseline="0" dirty="0">
                          <a:latin typeface="Verdana" pitchFamily="34" charset="0"/>
                          <a:cs typeface="Arial" pitchFamily="34" charset="0"/>
                        </a:rPr>
                        <a:t> доходы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</a:pPr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1 351,3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</a:pPr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1 438,2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</a:pPr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86,9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</a:pPr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6,4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70036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ru-RU" sz="1000" b="0" dirty="0">
                          <a:latin typeface="Verdana" pitchFamily="34" charset="0"/>
                          <a:cs typeface="Arial" pitchFamily="34" charset="0"/>
                        </a:rPr>
                        <a:t>Безвозмездные поступления, всего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</a:pPr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2 940,9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</a:pPr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2 988,0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</a:pPr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47,1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</a:pPr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1,6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70036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ru-RU" sz="1000" b="1" dirty="0">
                          <a:latin typeface="Verdana" pitchFamily="34" charset="0"/>
                          <a:cs typeface="Arial" pitchFamily="34" charset="0"/>
                        </a:rPr>
                        <a:t>РАСХОДЫ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</a:pPr>
                      <a:r>
                        <a:rPr lang="ru-RU" sz="1000" b="1" dirty="0" smtClean="0">
                          <a:latin typeface="Verdana" pitchFamily="34" charset="0"/>
                          <a:cs typeface="Arial" pitchFamily="34" charset="0"/>
                        </a:rPr>
                        <a:t>4 408,8</a:t>
                      </a:r>
                      <a:endParaRPr lang="ru-RU" sz="1000" b="1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</a:pPr>
                      <a:r>
                        <a:rPr lang="ru-RU" sz="1000" b="1" dirty="0" smtClean="0">
                          <a:latin typeface="Verdana" pitchFamily="34" charset="0"/>
                          <a:cs typeface="Arial" pitchFamily="34" charset="0"/>
                        </a:rPr>
                        <a:t>4 542,8</a:t>
                      </a:r>
                      <a:endParaRPr lang="ru-RU" sz="1000" b="1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</a:pPr>
                      <a:r>
                        <a:rPr lang="ru-RU" sz="1000" b="1" dirty="0" smtClean="0">
                          <a:latin typeface="Verdana" pitchFamily="34" charset="0"/>
                          <a:cs typeface="Arial" pitchFamily="34" charset="0"/>
                        </a:rPr>
                        <a:t>134,0</a:t>
                      </a:r>
                      <a:endParaRPr lang="ru-RU" sz="1000" b="1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</a:pPr>
                      <a:r>
                        <a:rPr lang="ru-RU" sz="1000" b="1" dirty="0" smtClean="0">
                          <a:latin typeface="Verdana" pitchFamily="34" charset="0"/>
                          <a:cs typeface="Arial" pitchFamily="34" charset="0"/>
                        </a:rPr>
                        <a:t>3,0</a:t>
                      </a:r>
                      <a:endParaRPr lang="ru-RU" sz="1000" b="1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70036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ru-RU" sz="1000" b="1" dirty="0">
                          <a:latin typeface="Verdana" pitchFamily="34" charset="0"/>
                          <a:cs typeface="Arial" pitchFamily="34" charset="0"/>
                        </a:rPr>
                        <a:t>ДЕФИЦИТ(-) ПРОФИЦИТ (+)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</a:pPr>
                      <a:r>
                        <a:rPr lang="ru-RU" sz="1000" b="1" dirty="0" smtClean="0">
                          <a:latin typeface="Verdana" pitchFamily="34" charset="0"/>
                          <a:cs typeface="Arial" pitchFamily="34" charset="0"/>
                        </a:rPr>
                        <a:t>-116,6</a:t>
                      </a:r>
                      <a:endParaRPr lang="ru-RU" sz="1000" b="1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</a:pPr>
                      <a:r>
                        <a:rPr lang="ru-RU" sz="1000" b="1" dirty="0" smtClean="0">
                          <a:latin typeface="Verdana" pitchFamily="34" charset="0"/>
                          <a:cs typeface="Arial" pitchFamily="34" charset="0"/>
                        </a:rPr>
                        <a:t>-116,6</a:t>
                      </a:r>
                      <a:endParaRPr lang="ru-RU" sz="1000" b="1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</a:pPr>
                      <a:r>
                        <a:rPr lang="ru-RU" sz="1000" b="1" dirty="0" smtClean="0">
                          <a:latin typeface="Verdana" pitchFamily="34" charset="0"/>
                          <a:cs typeface="Arial" pitchFamily="34" charset="0"/>
                        </a:rPr>
                        <a:t>0,0</a:t>
                      </a:r>
                      <a:endParaRPr lang="ru-RU" sz="1000" b="1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</a:pPr>
                      <a:r>
                        <a:rPr lang="ru-RU" sz="1000" b="1" dirty="0" smtClean="0">
                          <a:latin typeface="Verdana" pitchFamily="34" charset="0"/>
                          <a:cs typeface="Arial" pitchFamily="34" charset="0"/>
                        </a:rPr>
                        <a:t>0,0</a:t>
                      </a:r>
                      <a:endParaRPr lang="ru-RU" sz="1000" b="1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8" name="Пятиугольник 7"/>
          <p:cNvSpPr/>
          <p:nvPr/>
        </p:nvSpPr>
        <p:spPr>
          <a:xfrm>
            <a:off x="7819021" y="392835"/>
            <a:ext cx="1131366" cy="195771"/>
          </a:xfrm>
          <a:prstGeom prst="homePlate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1000" dirty="0">
                <a:solidFill>
                  <a:schemeClr val="tx1"/>
                </a:solidFill>
                <a:latin typeface="Verdana" pitchFamily="34" charset="0"/>
              </a:rPr>
              <a:t>млн. руб.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65A09492-28BA-45DA-AAA4-B0654009F17E}"/>
              </a:ext>
            </a:extLst>
          </p:cNvPr>
          <p:cNvSpPr txBox="1"/>
          <p:nvPr/>
        </p:nvSpPr>
        <p:spPr>
          <a:xfrm>
            <a:off x="266183" y="3526038"/>
            <a:ext cx="3034805" cy="24622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1000" b="1" dirty="0">
                <a:latin typeface="Tahoma" pitchFamily="34" charset="0"/>
                <a:cs typeface="Tahoma" pitchFamily="34" charset="0"/>
              </a:rPr>
              <a:t>СТРУКТУРА ДОПОЛНИТЕЛЬНЫХ ДОХОДОВ</a:t>
            </a:r>
          </a:p>
        </p:txBody>
      </p:sp>
      <p:sp>
        <p:nvSpPr>
          <p:cNvPr id="10" name="Шестиугольник 9">
            <a:extLst>
              <a:ext uri="{FF2B5EF4-FFF2-40B4-BE49-F238E27FC236}">
                <a16:creationId xmlns="" xmlns:a16="http://schemas.microsoft.com/office/drawing/2014/main" id="{E77C69B2-2FA1-4E1D-A1AA-6C9F6E3C0E7D}"/>
              </a:ext>
            </a:extLst>
          </p:cNvPr>
          <p:cNvSpPr/>
          <p:nvPr/>
        </p:nvSpPr>
        <p:spPr>
          <a:xfrm>
            <a:off x="281487" y="3952396"/>
            <a:ext cx="2178681" cy="343572"/>
          </a:xfrm>
          <a:prstGeom prst="hexagon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>
            <a:extLst>
              <a:ext uri="{FF2B5EF4-FFF2-40B4-BE49-F238E27FC236}">
                <a16:creationId xmlns="" xmlns:a16="http://schemas.microsoft.com/office/drawing/2014/main" id="{2A18E872-F701-45A7-8263-3B8077FB0308}"/>
              </a:ext>
            </a:extLst>
          </p:cNvPr>
          <p:cNvSpPr txBox="1"/>
          <p:nvPr/>
        </p:nvSpPr>
        <p:spPr>
          <a:xfrm>
            <a:off x="370315" y="3987973"/>
            <a:ext cx="2030380" cy="2769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latin typeface="Tahoma" pitchFamily="34" charset="0"/>
                <a:cs typeface="Tahoma" pitchFamily="34" charset="0"/>
              </a:rPr>
              <a:t>+ 134 058,2 тыс. </a:t>
            </a:r>
            <a:r>
              <a:rPr lang="ru-RU" sz="1200" b="1" dirty="0">
                <a:latin typeface="Tahoma" pitchFamily="34" charset="0"/>
                <a:cs typeface="Tahoma" pitchFamily="34" charset="0"/>
              </a:rPr>
              <a:t>руб.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="" xmlns:a16="http://schemas.microsoft.com/office/drawing/2014/main" id="{58D94763-D287-4C05-B188-650D4520544A}"/>
              </a:ext>
            </a:extLst>
          </p:cNvPr>
          <p:cNvSpPr txBox="1"/>
          <p:nvPr/>
        </p:nvSpPr>
        <p:spPr>
          <a:xfrm>
            <a:off x="2486704" y="4001071"/>
            <a:ext cx="1905272" cy="24622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000" dirty="0" smtClean="0">
                <a:latin typeface="Tahoma" pitchFamily="34" charset="0"/>
                <a:cs typeface="Tahoma" pitchFamily="34" charset="0"/>
              </a:rPr>
              <a:t>Доходы</a:t>
            </a:r>
            <a:endParaRPr lang="ru-RU" sz="10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3" name="Шестиугольник 12">
            <a:extLst>
              <a:ext uri="{FF2B5EF4-FFF2-40B4-BE49-F238E27FC236}">
                <a16:creationId xmlns="" xmlns:a16="http://schemas.microsoft.com/office/drawing/2014/main" id="{2EED5B1B-6F87-4AAB-A6DD-C19446092B89}"/>
              </a:ext>
            </a:extLst>
          </p:cNvPr>
          <p:cNvSpPr/>
          <p:nvPr/>
        </p:nvSpPr>
        <p:spPr>
          <a:xfrm>
            <a:off x="653025" y="5480905"/>
            <a:ext cx="1820481" cy="333456"/>
          </a:xfrm>
          <a:prstGeom prst="hexagon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/>
          </a:p>
        </p:txBody>
      </p:sp>
      <p:sp>
        <p:nvSpPr>
          <p:cNvPr id="14" name="TextBox 13">
            <a:extLst>
              <a:ext uri="{FF2B5EF4-FFF2-40B4-BE49-F238E27FC236}">
                <a16:creationId xmlns="" xmlns:a16="http://schemas.microsoft.com/office/drawing/2014/main" id="{7D4A481A-7279-4BF1-9FB1-41A03CEABB7F}"/>
              </a:ext>
            </a:extLst>
          </p:cNvPr>
          <p:cNvSpPr txBox="1"/>
          <p:nvPr/>
        </p:nvSpPr>
        <p:spPr>
          <a:xfrm>
            <a:off x="740480" y="5524842"/>
            <a:ext cx="1661515" cy="246221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000" b="1" dirty="0" smtClean="0">
                <a:latin typeface="Tahoma" pitchFamily="34" charset="0"/>
                <a:cs typeface="Tahoma" pitchFamily="34" charset="0"/>
              </a:rPr>
              <a:t>+ 86 943,9 тыс. </a:t>
            </a:r>
            <a:r>
              <a:rPr lang="ru-RU" sz="1000" b="1" dirty="0">
                <a:latin typeface="Tahoma" pitchFamily="34" charset="0"/>
                <a:cs typeface="Tahoma" pitchFamily="34" charset="0"/>
              </a:rPr>
              <a:t>руб.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="" xmlns:a16="http://schemas.microsoft.com/office/drawing/2014/main" id="{4FFF5F7B-B021-4626-A307-8A12D32D6E4C}"/>
              </a:ext>
            </a:extLst>
          </p:cNvPr>
          <p:cNvSpPr txBox="1"/>
          <p:nvPr/>
        </p:nvSpPr>
        <p:spPr>
          <a:xfrm>
            <a:off x="2568623" y="5453342"/>
            <a:ext cx="1877685" cy="4001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000" dirty="0" smtClean="0">
                <a:latin typeface="Tahoma" pitchFamily="34" charset="0"/>
                <a:cs typeface="Tahoma" pitchFamily="34" charset="0"/>
              </a:rPr>
              <a:t>Увеличение налоговых и неналоговых доходов</a:t>
            </a:r>
          </a:p>
        </p:txBody>
      </p:sp>
      <p:cxnSp>
        <p:nvCxnSpPr>
          <p:cNvPr id="23" name="Прямая соединительная линия 22">
            <a:extLst>
              <a:ext uri="{FF2B5EF4-FFF2-40B4-BE49-F238E27FC236}">
                <a16:creationId xmlns="" xmlns:a16="http://schemas.microsoft.com/office/drawing/2014/main" id="{836BFD89-4B73-40D9-9179-94CF18234DE3}"/>
              </a:ext>
            </a:extLst>
          </p:cNvPr>
          <p:cNvCxnSpPr>
            <a:cxnSpLocks/>
            <a:stCxn id="10" idx="3"/>
          </p:cNvCxnSpPr>
          <p:nvPr/>
        </p:nvCxnSpPr>
        <p:spPr>
          <a:xfrm>
            <a:off x="281487" y="4124182"/>
            <a:ext cx="0" cy="225040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>
            <a:extLst>
              <a:ext uri="{FF2B5EF4-FFF2-40B4-BE49-F238E27FC236}">
                <a16:creationId xmlns="" xmlns:a16="http://schemas.microsoft.com/office/drawing/2014/main" id="{65A09492-28BA-45DA-AAA4-B0654009F17E}"/>
              </a:ext>
            </a:extLst>
          </p:cNvPr>
          <p:cNvSpPr txBox="1"/>
          <p:nvPr/>
        </p:nvSpPr>
        <p:spPr>
          <a:xfrm>
            <a:off x="4537675" y="3526038"/>
            <a:ext cx="3095719" cy="24622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1000" b="1" dirty="0">
                <a:latin typeface="Tahoma" pitchFamily="34" charset="0"/>
                <a:cs typeface="Tahoma" pitchFamily="34" charset="0"/>
              </a:rPr>
              <a:t>СТРУКТУРА ДОПОЛНИТЕЛЬНЫХ </a:t>
            </a:r>
            <a:r>
              <a:rPr lang="ru-RU" sz="1000" b="1" dirty="0" smtClean="0">
                <a:latin typeface="Tahoma" pitchFamily="34" charset="0"/>
                <a:cs typeface="Tahoma" pitchFamily="34" charset="0"/>
              </a:rPr>
              <a:t>РАСХОДОВ</a:t>
            </a:r>
            <a:endParaRPr lang="ru-RU" sz="1000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52" name="Шестиугольник 51">
            <a:extLst>
              <a:ext uri="{FF2B5EF4-FFF2-40B4-BE49-F238E27FC236}">
                <a16:creationId xmlns="" xmlns:a16="http://schemas.microsoft.com/office/drawing/2014/main" id="{E77C69B2-2FA1-4E1D-A1AA-6C9F6E3C0E7D}"/>
              </a:ext>
            </a:extLst>
          </p:cNvPr>
          <p:cNvSpPr/>
          <p:nvPr/>
        </p:nvSpPr>
        <p:spPr>
          <a:xfrm>
            <a:off x="4564827" y="3957022"/>
            <a:ext cx="2178681" cy="343572"/>
          </a:xfrm>
          <a:prstGeom prst="hexagon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TextBox 52">
            <a:extLst>
              <a:ext uri="{FF2B5EF4-FFF2-40B4-BE49-F238E27FC236}">
                <a16:creationId xmlns="" xmlns:a16="http://schemas.microsoft.com/office/drawing/2014/main" id="{2A18E872-F701-45A7-8263-3B8077FB0308}"/>
              </a:ext>
            </a:extLst>
          </p:cNvPr>
          <p:cNvSpPr txBox="1"/>
          <p:nvPr/>
        </p:nvSpPr>
        <p:spPr>
          <a:xfrm>
            <a:off x="4650720" y="3981582"/>
            <a:ext cx="1956060" cy="2769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latin typeface="Tahoma" pitchFamily="34" charset="0"/>
                <a:cs typeface="Tahoma" pitchFamily="34" charset="0"/>
              </a:rPr>
              <a:t>+ 134 058,2 тыс. </a:t>
            </a:r>
            <a:r>
              <a:rPr lang="ru-RU" sz="1200" b="1" dirty="0">
                <a:latin typeface="Tahoma" pitchFamily="34" charset="0"/>
                <a:cs typeface="Tahoma" pitchFamily="34" charset="0"/>
              </a:rPr>
              <a:t>руб.</a:t>
            </a:r>
          </a:p>
        </p:txBody>
      </p:sp>
      <p:cxnSp>
        <p:nvCxnSpPr>
          <p:cNvPr id="59" name="Прямая соединительная линия 58">
            <a:extLst>
              <a:ext uri="{FF2B5EF4-FFF2-40B4-BE49-F238E27FC236}">
                <a16:creationId xmlns="" xmlns:a16="http://schemas.microsoft.com/office/drawing/2014/main" id="{836BFD89-4B73-40D9-9179-94CF18234DE3}"/>
              </a:ext>
            </a:extLst>
          </p:cNvPr>
          <p:cNvCxnSpPr>
            <a:cxnSpLocks/>
          </p:cNvCxnSpPr>
          <p:nvPr/>
        </p:nvCxnSpPr>
        <p:spPr>
          <a:xfrm>
            <a:off x="4564827" y="4117791"/>
            <a:ext cx="0" cy="21323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TextBox 71">
            <a:extLst>
              <a:ext uri="{FF2B5EF4-FFF2-40B4-BE49-F238E27FC236}">
                <a16:creationId xmlns="" xmlns:a16="http://schemas.microsoft.com/office/drawing/2014/main" id="{58D94763-D287-4C05-B188-650D4520544A}"/>
              </a:ext>
            </a:extLst>
          </p:cNvPr>
          <p:cNvSpPr txBox="1"/>
          <p:nvPr/>
        </p:nvSpPr>
        <p:spPr>
          <a:xfrm>
            <a:off x="6746273" y="4012087"/>
            <a:ext cx="1905272" cy="24622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000" dirty="0" smtClean="0">
                <a:latin typeface="Tahoma" pitchFamily="34" charset="0"/>
                <a:cs typeface="Tahoma" pitchFamily="34" charset="0"/>
              </a:rPr>
              <a:t>Расходы</a:t>
            </a:r>
            <a:endParaRPr lang="ru-RU" sz="1000" dirty="0">
              <a:latin typeface="Tahoma" pitchFamily="34" charset="0"/>
              <a:cs typeface="Tahoma" pitchFamily="34" charset="0"/>
            </a:endParaRPr>
          </a:p>
        </p:txBody>
      </p:sp>
      <p:cxnSp>
        <p:nvCxnSpPr>
          <p:cNvPr id="122" name="Прямая соединительная линия 121">
            <a:extLst>
              <a:ext uri="{FF2B5EF4-FFF2-40B4-BE49-F238E27FC236}">
                <a16:creationId xmlns="" xmlns:a16="http://schemas.microsoft.com/office/drawing/2014/main" id="{472B66F5-2C30-48DC-A8BF-10B8534D614E}"/>
              </a:ext>
            </a:extLst>
          </p:cNvPr>
          <p:cNvCxnSpPr>
            <a:cxnSpLocks/>
          </p:cNvCxnSpPr>
          <p:nvPr/>
        </p:nvCxnSpPr>
        <p:spPr>
          <a:xfrm>
            <a:off x="281487" y="5635143"/>
            <a:ext cx="37897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Шестиугольник 73">
            <a:extLst>
              <a:ext uri="{FF2B5EF4-FFF2-40B4-BE49-F238E27FC236}">
                <a16:creationId xmlns="" xmlns:a16="http://schemas.microsoft.com/office/drawing/2014/main" id="{2EED5B1B-6F87-4AAB-A6DD-C19446092B89}"/>
              </a:ext>
            </a:extLst>
          </p:cNvPr>
          <p:cNvSpPr/>
          <p:nvPr/>
        </p:nvSpPr>
        <p:spPr>
          <a:xfrm>
            <a:off x="4942720" y="4978414"/>
            <a:ext cx="1820481" cy="333456"/>
          </a:xfrm>
          <a:prstGeom prst="hexagon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/>
          </a:p>
        </p:txBody>
      </p:sp>
      <p:sp>
        <p:nvSpPr>
          <p:cNvPr id="77" name="TextBox 76">
            <a:extLst>
              <a:ext uri="{FF2B5EF4-FFF2-40B4-BE49-F238E27FC236}">
                <a16:creationId xmlns="" xmlns:a16="http://schemas.microsoft.com/office/drawing/2014/main" id="{7D4A481A-7279-4BF1-9FB1-41A03CEABB7F}"/>
              </a:ext>
            </a:extLst>
          </p:cNvPr>
          <p:cNvSpPr txBox="1"/>
          <p:nvPr/>
        </p:nvSpPr>
        <p:spPr>
          <a:xfrm>
            <a:off x="5030175" y="5022351"/>
            <a:ext cx="1661515" cy="24622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000" b="1" dirty="0" smtClean="0">
                <a:latin typeface="Tahoma" pitchFamily="34" charset="0"/>
                <a:cs typeface="Tahoma" pitchFamily="34" charset="0"/>
              </a:rPr>
              <a:t>+ 86 943,9  тыс. </a:t>
            </a:r>
            <a:r>
              <a:rPr lang="ru-RU" sz="1000" b="1" dirty="0">
                <a:latin typeface="Tahoma" pitchFamily="34" charset="0"/>
                <a:cs typeface="Tahoma" pitchFamily="34" charset="0"/>
              </a:rPr>
              <a:t>руб.</a:t>
            </a:r>
          </a:p>
        </p:txBody>
      </p:sp>
      <p:cxnSp>
        <p:nvCxnSpPr>
          <p:cNvPr id="85" name="Прямая соединительная линия 84">
            <a:extLst>
              <a:ext uri="{FF2B5EF4-FFF2-40B4-BE49-F238E27FC236}">
                <a16:creationId xmlns="" xmlns:a16="http://schemas.microsoft.com/office/drawing/2014/main" id="{472B66F5-2C30-48DC-A8BF-10B8534D614E}"/>
              </a:ext>
            </a:extLst>
          </p:cNvPr>
          <p:cNvCxnSpPr>
            <a:cxnSpLocks/>
          </p:cNvCxnSpPr>
          <p:nvPr/>
        </p:nvCxnSpPr>
        <p:spPr>
          <a:xfrm>
            <a:off x="4560666" y="5142980"/>
            <a:ext cx="37827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Шестиугольник 85">
            <a:extLst>
              <a:ext uri="{FF2B5EF4-FFF2-40B4-BE49-F238E27FC236}">
                <a16:creationId xmlns="" xmlns:a16="http://schemas.microsoft.com/office/drawing/2014/main" id="{2EED5B1B-6F87-4AAB-A6DD-C19446092B89}"/>
              </a:ext>
            </a:extLst>
          </p:cNvPr>
          <p:cNvSpPr/>
          <p:nvPr/>
        </p:nvSpPr>
        <p:spPr>
          <a:xfrm>
            <a:off x="4943198" y="4454406"/>
            <a:ext cx="1820481" cy="333456"/>
          </a:xfrm>
          <a:prstGeom prst="hexagon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/>
          </a:p>
        </p:txBody>
      </p:sp>
      <p:sp>
        <p:nvSpPr>
          <p:cNvPr id="87" name="TextBox 86">
            <a:extLst>
              <a:ext uri="{FF2B5EF4-FFF2-40B4-BE49-F238E27FC236}">
                <a16:creationId xmlns="" xmlns:a16="http://schemas.microsoft.com/office/drawing/2014/main" id="{7D4A481A-7279-4BF1-9FB1-41A03CEABB7F}"/>
              </a:ext>
            </a:extLst>
          </p:cNvPr>
          <p:cNvSpPr txBox="1"/>
          <p:nvPr/>
        </p:nvSpPr>
        <p:spPr>
          <a:xfrm>
            <a:off x="5030653" y="4498343"/>
            <a:ext cx="1661515" cy="24622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000" b="1" dirty="0" smtClean="0">
                <a:latin typeface="Tahoma" pitchFamily="34" charset="0"/>
                <a:cs typeface="Tahoma" pitchFamily="34" charset="0"/>
              </a:rPr>
              <a:t>+ 38 695,3 тыс. </a:t>
            </a:r>
            <a:r>
              <a:rPr lang="ru-RU" sz="1000" b="1" dirty="0">
                <a:latin typeface="Tahoma" pitchFamily="34" charset="0"/>
                <a:cs typeface="Tahoma" pitchFamily="34" charset="0"/>
              </a:rPr>
              <a:t>руб.</a:t>
            </a:r>
          </a:p>
        </p:txBody>
      </p:sp>
      <p:sp>
        <p:nvSpPr>
          <p:cNvPr id="88" name="TextBox 87">
            <a:extLst>
              <a:ext uri="{FF2B5EF4-FFF2-40B4-BE49-F238E27FC236}">
                <a16:creationId xmlns="" xmlns:a16="http://schemas.microsoft.com/office/drawing/2014/main" id="{4FFF5F7B-B021-4626-A307-8A12D32D6E4C}"/>
              </a:ext>
            </a:extLst>
          </p:cNvPr>
          <p:cNvSpPr txBox="1"/>
          <p:nvPr/>
        </p:nvSpPr>
        <p:spPr>
          <a:xfrm>
            <a:off x="6913715" y="4415213"/>
            <a:ext cx="1877685" cy="4001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000" dirty="0" smtClean="0">
                <a:latin typeface="Tahoma" pitchFamily="34" charset="0"/>
                <a:cs typeface="Tahoma" pitchFamily="34" charset="0"/>
              </a:rPr>
              <a:t>Межбюджетные трансферты</a:t>
            </a:r>
          </a:p>
          <a:p>
            <a:r>
              <a:rPr lang="ru-RU" sz="1000" dirty="0" smtClean="0">
                <a:latin typeface="Tahoma" pitchFamily="34" charset="0"/>
                <a:cs typeface="Tahoma" pitchFamily="34" charset="0"/>
              </a:rPr>
              <a:t>2021 года</a:t>
            </a:r>
            <a:endParaRPr lang="ru-RU" sz="1000" dirty="0">
              <a:latin typeface="Tahoma" pitchFamily="34" charset="0"/>
              <a:cs typeface="Tahoma" pitchFamily="34" charset="0"/>
            </a:endParaRPr>
          </a:p>
        </p:txBody>
      </p:sp>
      <p:cxnSp>
        <p:nvCxnSpPr>
          <p:cNvPr id="89" name="Прямая соединительная линия 88">
            <a:extLst>
              <a:ext uri="{FF2B5EF4-FFF2-40B4-BE49-F238E27FC236}">
                <a16:creationId xmlns="" xmlns:a16="http://schemas.microsoft.com/office/drawing/2014/main" id="{472B66F5-2C30-48DC-A8BF-10B8534D614E}"/>
              </a:ext>
            </a:extLst>
          </p:cNvPr>
          <p:cNvCxnSpPr>
            <a:cxnSpLocks/>
          </p:cNvCxnSpPr>
          <p:nvPr/>
        </p:nvCxnSpPr>
        <p:spPr>
          <a:xfrm>
            <a:off x="4560666" y="4620928"/>
            <a:ext cx="37827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>
            <a:extLst>
              <a:ext uri="{FF2B5EF4-FFF2-40B4-BE49-F238E27FC236}">
                <a16:creationId xmlns="" xmlns:a16="http://schemas.microsoft.com/office/drawing/2014/main" id="{4FFF5F7B-B021-4626-A307-8A12D32D6E4C}"/>
              </a:ext>
            </a:extLst>
          </p:cNvPr>
          <p:cNvSpPr txBox="1"/>
          <p:nvPr/>
        </p:nvSpPr>
        <p:spPr>
          <a:xfrm>
            <a:off x="2568623" y="4675674"/>
            <a:ext cx="1877685" cy="4001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000" dirty="0" smtClean="0">
                <a:latin typeface="Tahoma" pitchFamily="34" charset="0"/>
                <a:cs typeface="Tahoma" pitchFamily="34" charset="0"/>
              </a:rPr>
              <a:t>Межбюджетные трансферты</a:t>
            </a:r>
          </a:p>
          <a:p>
            <a:r>
              <a:rPr lang="ru-RU" sz="1000" dirty="0" smtClean="0">
                <a:latin typeface="Tahoma" pitchFamily="34" charset="0"/>
                <a:cs typeface="Tahoma" pitchFamily="34" charset="0"/>
              </a:rPr>
              <a:t>2021 года</a:t>
            </a:r>
            <a:endParaRPr lang="ru-RU" sz="10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43" name="Шестиугольник 42">
            <a:extLst>
              <a:ext uri="{FF2B5EF4-FFF2-40B4-BE49-F238E27FC236}">
                <a16:creationId xmlns="" xmlns:a16="http://schemas.microsoft.com/office/drawing/2014/main" id="{2EED5B1B-6F87-4AAB-A6DD-C19446092B89}"/>
              </a:ext>
            </a:extLst>
          </p:cNvPr>
          <p:cNvSpPr/>
          <p:nvPr/>
        </p:nvSpPr>
        <p:spPr>
          <a:xfrm>
            <a:off x="650840" y="4717056"/>
            <a:ext cx="1820481" cy="333456"/>
          </a:xfrm>
          <a:prstGeom prst="hexagon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/>
          </a:p>
        </p:txBody>
      </p:sp>
      <p:sp>
        <p:nvSpPr>
          <p:cNvPr id="44" name="TextBox 43">
            <a:extLst>
              <a:ext uri="{FF2B5EF4-FFF2-40B4-BE49-F238E27FC236}">
                <a16:creationId xmlns="" xmlns:a16="http://schemas.microsoft.com/office/drawing/2014/main" id="{7D4A481A-7279-4BF1-9FB1-41A03CEABB7F}"/>
              </a:ext>
            </a:extLst>
          </p:cNvPr>
          <p:cNvSpPr txBox="1"/>
          <p:nvPr/>
        </p:nvSpPr>
        <p:spPr>
          <a:xfrm>
            <a:off x="738295" y="4760993"/>
            <a:ext cx="1661515" cy="246221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000" b="1" dirty="0" smtClean="0">
                <a:latin typeface="Tahoma" pitchFamily="34" charset="0"/>
                <a:cs typeface="Tahoma" pitchFamily="34" charset="0"/>
              </a:rPr>
              <a:t>+ 46 695,3 тыс. </a:t>
            </a:r>
            <a:r>
              <a:rPr lang="ru-RU" sz="1000" b="1" dirty="0">
                <a:latin typeface="Tahoma" pitchFamily="34" charset="0"/>
                <a:cs typeface="Tahoma" pitchFamily="34" charset="0"/>
              </a:rPr>
              <a:t>руб.</a:t>
            </a:r>
          </a:p>
        </p:txBody>
      </p:sp>
      <p:cxnSp>
        <p:nvCxnSpPr>
          <p:cNvPr id="45" name="Прямая соединительная линия 44">
            <a:extLst>
              <a:ext uri="{FF2B5EF4-FFF2-40B4-BE49-F238E27FC236}">
                <a16:creationId xmlns="" xmlns:a16="http://schemas.microsoft.com/office/drawing/2014/main" id="{472B66F5-2C30-48DC-A8BF-10B8534D614E}"/>
              </a:ext>
            </a:extLst>
          </p:cNvPr>
          <p:cNvCxnSpPr>
            <a:cxnSpLocks/>
          </p:cNvCxnSpPr>
          <p:nvPr/>
        </p:nvCxnSpPr>
        <p:spPr>
          <a:xfrm>
            <a:off x="281487" y="4879039"/>
            <a:ext cx="37351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Шестиугольник 64">
            <a:extLst>
              <a:ext uri="{FF2B5EF4-FFF2-40B4-BE49-F238E27FC236}">
                <a16:creationId xmlns="" xmlns:a16="http://schemas.microsoft.com/office/drawing/2014/main" id="{2EED5B1B-6F87-4AAB-A6DD-C19446092B89}"/>
              </a:ext>
            </a:extLst>
          </p:cNvPr>
          <p:cNvSpPr/>
          <p:nvPr/>
        </p:nvSpPr>
        <p:spPr>
          <a:xfrm>
            <a:off x="4938937" y="5512317"/>
            <a:ext cx="1820481" cy="333456"/>
          </a:xfrm>
          <a:prstGeom prst="hexagon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/>
          </a:p>
        </p:txBody>
      </p:sp>
      <p:sp>
        <p:nvSpPr>
          <p:cNvPr id="66" name="TextBox 65">
            <a:extLst>
              <a:ext uri="{FF2B5EF4-FFF2-40B4-BE49-F238E27FC236}">
                <a16:creationId xmlns="" xmlns:a16="http://schemas.microsoft.com/office/drawing/2014/main" id="{7D4A481A-7279-4BF1-9FB1-41A03CEABB7F}"/>
              </a:ext>
            </a:extLst>
          </p:cNvPr>
          <p:cNvSpPr txBox="1"/>
          <p:nvPr/>
        </p:nvSpPr>
        <p:spPr>
          <a:xfrm>
            <a:off x="5026392" y="5556254"/>
            <a:ext cx="1661515" cy="24622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000" b="1" dirty="0" smtClean="0">
                <a:latin typeface="Tahoma" pitchFamily="34" charset="0"/>
                <a:cs typeface="Tahoma" pitchFamily="34" charset="0"/>
              </a:rPr>
              <a:t>+ 8 000,0 тыс. </a:t>
            </a:r>
            <a:r>
              <a:rPr lang="ru-RU" sz="1000" b="1" dirty="0">
                <a:latin typeface="Tahoma" pitchFamily="34" charset="0"/>
                <a:cs typeface="Tahoma" pitchFamily="34" charset="0"/>
              </a:rPr>
              <a:t>руб.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="" xmlns:a16="http://schemas.microsoft.com/office/drawing/2014/main" id="{4FFF5F7B-B021-4626-A307-8A12D32D6E4C}"/>
              </a:ext>
            </a:extLst>
          </p:cNvPr>
          <p:cNvSpPr txBox="1"/>
          <p:nvPr/>
        </p:nvSpPr>
        <p:spPr>
          <a:xfrm>
            <a:off x="6913038" y="4945406"/>
            <a:ext cx="1877685" cy="4001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000" dirty="0" smtClean="0">
                <a:latin typeface="Tahoma" pitchFamily="34" charset="0"/>
                <a:cs typeface="Tahoma" pitchFamily="34" charset="0"/>
              </a:rPr>
              <a:t>Увеличение налоговых и неналоговых доходов</a:t>
            </a:r>
            <a:endParaRPr lang="ru-RU" sz="1000" dirty="0">
              <a:latin typeface="Tahoma" pitchFamily="34" charset="0"/>
              <a:cs typeface="Tahoma" pitchFamily="34" charset="0"/>
            </a:endParaRPr>
          </a:p>
        </p:txBody>
      </p:sp>
      <p:cxnSp>
        <p:nvCxnSpPr>
          <p:cNvPr id="68" name="Прямая соединительная линия 67">
            <a:extLst>
              <a:ext uri="{FF2B5EF4-FFF2-40B4-BE49-F238E27FC236}">
                <a16:creationId xmlns="" xmlns:a16="http://schemas.microsoft.com/office/drawing/2014/main" id="{472B66F5-2C30-48DC-A8BF-10B8534D614E}"/>
              </a:ext>
            </a:extLst>
          </p:cNvPr>
          <p:cNvCxnSpPr>
            <a:cxnSpLocks/>
            <a:endCxn id="65" idx="3"/>
          </p:cNvCxnSpPr>
          <p:nvPr/>
        </p:nvCxnSpPr>
        <p:spPr>
          <a:xfrm>
            <a:off x="4560666" y="5679045"/>
            <a:ext cx="37827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TextBox 72">
            <a:extLst>
              <a:ext uri="{FF2B5EF4-FFF2-40B4-BE49-F238E27FC236}">
                <a16:creationId xmlns="" xmlns:a16="http://schemas.microsoft.com/office/drawing/2014/main" id="{4FFF5F7B-B021-4626-A307-8A12D32D6E4C}"/>
              </a:ext>
            </a:extLst>
          </p:cNvPr>
          <p:cNvSpPr txBox="1"/>
          <p:nvPr/>
        </p:nvSpPr>
        <p:spPr>
          <a:xfrm>
            <a:off x="6880178" y="5418245"/>
            <a:ext cx="2070209" cy="55399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000" dirty="0" smtClean="0">
                <a:latin typeface="Tahoma" pitchFamily="34" charset="0"/>
                <a:cs typeface="Tahoma" pitchFamily="34" charset="0"/>
              </a:rPr>
              <a:t>Дотация (гранты) на поощрение муниципальных образований городских округов</a:t>
            </a:r>
            <a:endParaRPr lang="ru-RU" sz="10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36" name="Шестиугольник 35">
            <a:extLst>
              <a:ext uri="{FF2B5EF4-FFF2-40B4-BE49-F238E27FC236}">
                <a16:creationId xmlns="" xmlns:a16="http://schemas.microsoft.com/office/drawing/2014/main" id="{2EED5B1B-6F87-4AAB-A6DD-C19446092B89}"/>
              </a:ext>
            </a:extLst>
          </p:cNvPr>
          <p:cNvSpPr/>
          <p:nvPr/>
        </p:nvSpPr>
        <p:spPr>
          <a:xfrm>
            <a:off x="663158" y="6220026"/>
            <a:ext cx="1820481" cy="333456"/>
          </a:xfrm>
          <a:prstGeom prst="hexagon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/>
          </a:p>
        </p:txBody>
      </p:sp>
      <p:sp>
        <p:nvSpPr>
          <p:cNvPr id="37" name="TextBox 36">
            <a:extLst>
              <a:ext uri="{FF2B5EF4-FFF2-40B4-BE49-F238E27FC236}">
                <a16:creationId xmlns="" xmlns:a16="http://schemas.microsoft.com/office/drawing/2014/main" id="{7D4A481A-7279-4BF1-9FB1-41A03CEABB7F}"/>
              </a:ext>
            </a:extLst>
          </p:cNvPr>
          <p:cNvSpPr txBox="1"/>
          <p:nvPr/>
        </p:nvSpPr>
        <p:spPr>
          <a:xfrm>
            <a:off x="750613" y="6263963"/>
            <a:ext cx="1661515" cy="246221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000" b="1" dirty="0" smtClean="0">
                <a:latin typeface="Tahoma" pitchFamily="34" charset="0"/>
                <a:cs typeface="Tahoma" pitchFamily="34" charset="0"/>
              </a:rPr>
              <a:t>+ 419,0 тыс. </a:t>
            </a:r>
            <a:r>
              <a:rPr lang="ru-RU" sz="1000" b="1" dirty="0">
                <a:latin typeface="Tahoma" pitchFamily="34" charset="0"/>
                <a:cs typeface="Tahoma" pitchFamily="34" charset="0"/>
              </a:rPr>
              <a:t>руб.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="" xmlns:a16="http://schemas.microsoft.com/office/drawing/2014/main" id="{4FFF5F7B-B021-4626-A307-8A12D32D6E4C}"/>
              </a:ext>
            </a:extLst>
          </p:cNvPr>
          <p:cNvSpPr txBox="1"/>
          <p:nvPr/>
        </p:nvSpPr>
        <p:spPr>
          <a:xfrm>
            <a:off x="2578756" y="6026279"/>
            <a:ext cx="1877685" cy="70788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000" dirty="0" smtClean="0">
                <a:latin typeface="Tahoma" pitchFamily="34" charset="0"/>
                <a:cs typeface="Tahoma" pitchFamily="34" charset="0"/>
              </a:rPr>
              <a:t>Доходы от возврата учреждениями и организациями остатков субсидий прошлых лет</a:t>
            </a:r>
          </a:p>
        </p:txBody>
      </p:sp>
      <p:cxnSp>
        <p:nvCxnSpPr>
          <p:cNvPr id="39" name="Прямая соединительная линия 38">
            <a:extLst>
              <a:ext uri="{FF2B5EF4-FFF2-40B4-BE49-F238E27FC236}">
                <a16:creationId xmlns="" xmlns:a16="http://schemas.microsoft.com/office/drawing/2014/main" id="{472B66F5-2C30-48DC-A8BF-10B8534D614E}"/>
              </a:ext>
            </a:extLst>
          </p:cNvPr>
          <p:cNvCxnSpPr>
            <a:cxnSpLocks/>
          </p:cNvCxnSpPr>
          <p:nvPr/>
        </p:nvCxnSpPr>
        <p:spPr>
          <a:xfrm>
            <a:off x="291620" y="6374264"/>
            <a:ext cx="37897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Шестиугольник 40">
            <a:extLst>
              <a:ext uri="{FF2B5EF4-FFF2-40B4-BE49-F238E27FC236}">
                <a16:creationId xmlns="" xmlns:a16="http://schemas.microsoft.com/office/drawing/2014/main" id="{2EED5B1B-6F87-4AAB-A6DD-C19446092B89}"/>
              </a:ext>
            </a:extLst>
          </p:cNvPr>
          <p:cNvSpPr/>
          <p:nvPr/>
        </p:nvSpPr>
        <p:spPr>
          <a:xfrm>
            <a:off x="4948116" y="6083363"/>
            <a:ext cx="1820481" cy="333456"/>
          </a:xfrm>
          <a:prstGeom prst="hexagon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/>
          </a:p>
        </p:txBody>
      </p:sp>
      <p:sp>
        <p:nvSpPr>
          <p:cNvPr id="46" name="TextBox 45">
            <a:extLst>
              <a:ext uri="{FF2B5EF4-FFF2-40B4-BE49-F238E27FC236}">
                <a16:creationId xmlns="" xmlns:a16="http://schemas.microsoft.com/office/drawing/2014/main" id="{7D4A481A-7279-4BF1-9FB1-41A03CEABB7F}"/>
              </a:ext>
            </a:extLst>
          </p:cNvPr>
          <p:cNvSpPr txBox="1"/>
          <p:nvPr/>
        </p:nvSpPr>
        <p:spPr>
          <a:xfrm>
            <a:off x="5035571" y="6127300"/>
            <a:ext cx="1661515" cy="24622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000" b="1" dirty="0" smtClean="0">
                <a:latin typeface="Tahoma" pitchFamily="34" charset="0"/>
                <a:cs typeface="Tahoma" pitchFamily="34" charset="0"/>
              </a:rPr>
              <a:t>+ 419,0 тыс. </a:t>
            </a:r>
            <a:r>
              <a:rPr lang="ru-RU" sz="1000" b="1" dirty="0">
                <a:latin typeface="Tahoma" pitchFamily="34" charset="0"/>
                <a:cs typeface="Tahoma" pitchFamily="34" charset="0"/>
              </a:rPr>
              <a:t>руб.</a:t>
            </a:r>
          </a:p>
        </p:txBody>
      </p:sp>
      <p:cxnSp>
        <p:nvCxnSpPr>
          <p:cNvPr id="47" name="Прямая соединительная линия 46">
            <a:extLst>
              <a:ext uri="{FF2B5EF4-FFF2-40B4-BE49-F238E27FC236}">
                <a16:creationId xmlns="" xmlns:a16="http://schemas.microsoft.com/office/drawing/2014/main" id="{472B66F5-2C30-48DC-A8BF-10B8534D614E}"/>
              </a:ext>
            </a:extLst>
          </p:cNvPr>
          <p:cNvCxnSpPr>
            <a:cxnSpLocks/>
            <a:endCxn id="41" idx="3"/>
          </p:cNvCxnSpPr>
          <p:nvPr/>
        </p:nvCxnSpPr>
        <p:spPr>
          <a:xfrm>
            <a:off x="4569845" y="6250091"/>
            <a:ext cx="37827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>
            <a:extLst>
              <a:ext uri="{FF2B5EF4-FFF2-40B4-BE49-F238E27FC236}">
                <a16:creationId xmlns="" xmlns:a16="http://schemas.microsoft.com/office/drawing/2014/main" id="{4FFF5F7B-B021-4626-A307-8A12D32D6E4C}"/>
              </a:ext>
            </a:extLst>
          </p:cNvPr>
          <p:cNvSpPr txBox="1"/>
          <p:nvPr/>
        </p:nvSpPr>
        <p:spPr>
          <a:xfrm>
            <a:off x="6889357" y="5989291"/>
            <a:ext cx="2070209" cy="70788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000" dirty="0">
                <a:latin typeface="Tahoma" pitchFamily="34" charset="0"/>
                <a:cs typeface="Tahoma" pitchFamily="34" charset="0"/>
              </a:rPr>
              <a:t>Доходы от возврата учреждениями и организациями остатков субсидий прошлых лет</a:t>
            </a:r>
          </a:p>
        </p:txBody>
      </p:sp>
    </p:spTree>
    <p:extLst>
      <p:ext uri="{BB962C8B-B14F-4D97-AF65-F5344CB8AC3E}">
        <p14:creationId xmlns:p14="http://schemas.microsoft.com/office/powerpoint/2010/main" val="699646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МУНИЦИПАЛЬНАЯ ПРОГРАММА </a:t>
            </a:r>
            <a:br>
              <a:rPr lang="ru-RU" dirty="0"/>
            </a:br>
            <a:r>
              <a:rPr lang="ru-RU" dirty="0"/>
              <a:t>«РАЗВИТИЕ СИСТЕМЫ </a:t>
            </a:r>
            <a:br>
              <a:rPr lang="ru-RU" dirty="0"/>
            </a:br>
            <a:r>
              <a:rPr lang="ru-RU" dirty="0"/>
              <a:t>МУНИЦИПАЛЬНОГО УПРАВЛЕНИЯ»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3</a:t>
            </a:fld>
            <a:endParaRPr lang="ru-RU" dirty="0"/>
          </a:p>
        </p:txBody>
      </p:sp>
      <p:sp>
        <p:nvSpPr>
          <p:cNvPr id="14" name="Пятиугольник 13"/>
          <p:cNvSpPr/>
          <p:nvPr/>
        </p:nvSpPr>
        <p:spPr>
          <a:xfrm>
            <a:off x="251520" y="2361200"/>
            <a:ext cx="4860552" cy="391542"/>
          </a:xfrm>
          <a:prstGeom prst="homePlate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000" b="1" dirty="0">
                <a:solidFill>
                  <a:srgbClr val="006633"/>
                </a:solidFill>
                <a:latin typeface="Verdana" pitchFamily="34" charset="0"/>
              </a:rPr>
              <a:t>ОСНОВНЫЕ ИЗМЕНЕНИЯ ПО РАСХОДАМ НА 2021 ГОД</a:t>
            </a:r>
            <a:endParaRPr lang="ru-RU" sz="1000" dirty="0">
              <a:solidFill>
                <a:schemeClr val="tx1"/>
              </a:solidFill>
              <a:latin typeface="Verdana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812432" y="638628"/>
            <a:ext cx="91937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ru-RU" sz="1000" dirty="0">
                <a:latin typeface="Verdana" pitchFamily="34" charset="0"/>
              </a:rPr>
              <a:t>тыс. руб.</a:t>
            </a: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7289640"/>
              </p:ext>
            </p:extLst>
          </p:nvPr>
        </p:nvGraphicFramePr>
        <p:xfrm>
          <a:off x="251520" y="1318034"/>
          <a:ext cx="5345550" cy="91616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9092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89092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89092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890925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890925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890925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</a:tblGrid>
              <a:tr h="272663"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>
                          <a:latin typeface="Verdana" pitchFamily="34" charset="0"/>
                        </a:rPr>
                        <a:t>Редакция</a:t>
                      </a:r>
                      <a:r>
                        <a:rPr lang="ru-RU" sz="1000" b="1" baseline="0" dirty="0">
                          <a:latin typeface="Verdana" pitchFamily="34" charset="0"/>
                        </a:rPr>
                        <a:t> решения от </a:t>
                      </a:r>
                      <a:r>
                        <a:rPr lang="ru-RU" sz="1000" b="1" baseline="0" dirty="0" smtClean="0">
                          <a:latin typeface="Verdana" pitchFamily="34" charset="0"/>
                        </a:rPr>
                        <a:t>12.08.2021</a:t>
                      </a:r>
                      <a:endParaRPr lang="ru-RU" sz="1000" b="1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000" b="1" dirty="0">
                          <a:latin typeface="Verdana" pitchFamily="34" charset="0"/>
                        </a:rPr>
                        <a:t>Изменение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72663"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>
                          <a:latin typeface="Verdana" pitchFamily="34" charset="0"/>
                        </a:rPr>
                        <a:t>2021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>
                          <a:latin typeface="Verdana" pitchFamily="34" charset="0"/>
                        </a:rPr>
                        <a:t>2022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>
                          <a:latin typeface="Verdana" pitchFamily="34" charset="0"/>
                        </a:rPr>
                        <a:t>2023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>
                          <a:latin typeface="Verdana" pitchFamily="34" charset="0"/>
                        </a:rPr>
                        <a:t>2021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>
                          <a:latin typeface="Verdana" pitchFamily="34" charset="0"/>
                        </a:rPr>
                        <a:t>2022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>
                          <a:latin typeface="Verdana" pitchFamily="34" charset="0"/>
                        </a:rPr>
                        <a:t>2023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135 357,3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>
                          <a:latin typeface="Verdana" pitchFamily="34" charset="0"/>
                          <a:cs typeface="Arial" pitchFamily="34" charset="0"/>
                        </a:rPr>
                        <a:t>126 838,9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>
                          <a:latin typeface="Verdana" pitchFamily="34" charset="0"/>
                          <a:cs typeface="Arial" pitchFamily="34" charset="0"/>
                        </a:rPr>
                        <a:t>132 893,6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solidFill>
                            <a:schemeClr val="tx1"/>
                          </a:solidFill>
                          <a:latin typeface="Verdana" pitchFamily="34" charset="0"/>
                          <a:cs typeface="Arial" pitchFamily="34" charset="0"/>
                        </a:rPr>
                        <a:t>-4 539,6</a:t>
                      </a:r>
                      <a:endParaRPr lang="ru-RU" sz="1000" b="0" dirty="0">
                        <a:solidFill>
                          <a:schemeClr val="tx1"/>
                        </a:solidFill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>
                          <a:latin typeface="Verdana" pitchFamily="34" charset="0"/>
                          <a:cs typeface="Arial" pitchFamily="34" charset="0"/>
                        </a:rPr>
                        <a:t>0,0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>
                          <a:latin typeface="Verdana" pitchFamily="34" charset="0"/>
                          <a:cs typeface="Arial" pitchFamily="34" charset="0"/>
                        </a:rPr>
                        <a:t>0,0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9" name="Пятиугольник 8"/>
          <p:cNvSpPr/>
          <p:nvPr/>
        </p:nvSpPr>
        <p:spPr>
          <a:xfrm>
            <a:off x="215698" y="4931462"/>
            <a:ext cx="4860552" cy="391542"/>
          </a:xfrm>
          <a:prstGeom prst="homePlate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1000" dirty="0">
              <a:solidFill>
                <a:schemeClr val="tx1"/>
              </a:solidFill>
              <a:latin typeface="Verdana" pitchFamily="34" charset="0"/>
            </a:endParaRPr>
          </a:p>
        </p:txBody>
      </p:sp>
      <p:sp>
        <p:nvSpPr>
          <p:cNvPr id="11" name="Пятиугольник 10"/>
          <p:cNvSpPr/>
          <p:nvPr/>
        </p:nvSpPr>
        <p:spPr>
          <a:xfrm>
            <a:off x="179876" y="5798182"/>
            <a:ext cx="4860552" cy="391542"/>
          </a:xfrm>
          <a:prstGeom prst="homePlate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1000" dirty="0">
              <a:solidFill>
                <a:schemeClr val="tx1"/>
              </a:solidFill>
              <a:latin typeface="Verdana" pitchFamily="34" charset="0"/>
            </a:endParaRP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7117929"/>
              </p:ext>
            </p:extLst>
          </p:nvPr>
        </p:nvGraphicFramePr>
        <p:xfrm>
          <a:off x="251520" y="2888928"/>
          <a:ext cx="8695246" cy="356442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8014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761510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-263,7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ru-RU" sz="1000" b="0" kern="120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Модернизация технологической информационно-телекоммуникационной инфраструктуры и автоматизированных рабочих мест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+1 000,0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ru-RU" sz="1000" b="0" kern="120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Оказание муниципальных услуг (выполнение работ) МБУ «Редакция газеты «Ухта»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-9 151,9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kern="120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Обслуживание муниципального долга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9908"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-700,0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kern="120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Содержание Финансового управления администрации МОГО «Ухта»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-322,0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</a:pPr>
                      <a:r>
                        <a:rPr lang="ru-RU" sz="1000" b="0" kern="120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Организация технической инвентаризации и паспортизации объектов недвижимого имущества МОГО «Ухта»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+4 756,8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</a:pPr>
                      <a:r>
                        <a:rPr lang="ru-RU" sz="1000" b="0" kern="12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Содержание, проведение капитального и текущего ремонта объектов муниципальной собственности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2715710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+138,6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kern="12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Вовлечение в оборот муниципального имущества и земельных ресурсов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000" baseline="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+176,6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kern="120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Содержание Комитета по управлению муниципальным имуществом администрации МОГО «Ухта»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-174,0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kern="120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Организация проведения комплексных кадастровых работ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880827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МУНИЦИПАЛЬНАЯ ПРОГРАММА </a:t>
            </a:r>
            <a:br>
              <a:rPr lang="ru-RU" dirty="0"/>
            </a:br>
            <a:r>
              <a:rPr lang="ru-RU" dirty="0"/>
              <a:t>«БЕЗОПАСНОСТЬ</a:t>
            </a:r>
            <a:br>
              <a:rPr lang="ru-RU" dirty="0"/>
            </a:br>
            <a:r>
              <a:rPr lang="ru-RU" dirty="0"/>
              <a:t> ЖИЗНЕДЕЯТЕЛЬНОСТИ НАСЕЛЕНИЯ»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4</a:t>
            </a:fld>
            <a:endParaRPr lang="ru-RU" dirty="0"/>
          </a:p>
        </p:txBody>
      </p:sp>
      <p:sp>
        <p:nvSpPr>
          <p:cNvPr id="14" name="Пятиугольник 13"/>
          <p:cNvSpPr/>
          <p:nvPr/>
        </p:nvSpPr>
        <p:spPr>
          <a:xfrm>
            <a:off x="251520" y="2130153"/>
            <a:ext cx="4500504" cy="391542"/>
          </a:xfrm>
          <a:prstGeom prst="homePlate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000" b="1" dirty="0">
                <a:solidFill>
                  <a:srgbClr val="006633"/>
                </a:solidFill>
                <a:latin typeface="Verdana" pitchFamily="34" charset="0"/>
              </a:rPr>
              <a:t>ОСНОВНЫЕ </a:t>
            </a:r>
            <a:r>
              <a:rPr lang="ru-RU" sz="1000" b="1" dirty="0" smtClean="0">
                <a:solidFill>
                  <a:srgbClr val="006633"/>
                </a:solidFill>
                <a:latin typeface="Verdana" pitchFamily="34" charset="0"/>
              </a:rPr>
              <a:t>ИЗМЕНЕНИЯ ПО РАСХОДАМ НА 2021 ГОД</a:t>
            </a:r>
            <a:endParaRPr lang="ru-RU" sz="1000" dirty="0">
              <a:solidFill>
                <a:schemeClr val="tx1"/>
              </a:solidFill>
              <a:latin typeface="Verdana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812432" y="638628"/>
            <a:ext cx="91937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ru-RU" sz="1000" dirty="0" smtClean="0">
                <a:latin typeface="Verdana" pitchFamily="34" charset="0"/>
              </a:rPr>
              <a:t>тыс. руб.</a:t>
            </a:r>
            <a:endParaRPr lang="ru-RU" sz="1000" dirty="0">
              <a:latin typeface="Verdana" pitchFamily="34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4069212"/>
              </p:ext>
            </p:extLst>
          </p:nvPr>
        </p:nvGraphicFramePr>
        <p:xfrm>
          <a:off x="266291" y="1132756"/>
          <a:ext cx="5345550" cy="91616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9092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89092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89092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890925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890925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890925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</a:tblGrid>
              <a:tr h="272663"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>
                          <a:latin typeface="Verdana" pitchFamily="34" charset="0"/>
                        </a:rPr>
                        <a:t>Редакция</a:t>
                      </a:r>
                      <a:r>
                        <a:rPr lang="ru-RU" sz="1000" b="1" baseline="0" dirty="0" smtClean="0">
                          <a:latin typeface="Verdana" pitchFamily="34" charset="0"/>
                        </a:rPr>
                        <a:t> решения от 12.08.2021</a:t>
                      </a:r>
                      <a:endParaRPr lang="ru-RU" sz="1000" b="1" dirty="0" smtClean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Verdana" pitchFamily="34" charset="0"/>
                        </a:rPr>
                        <a:t>Изменение</a:t>
                      </a:r>
                      <a:endParaRPr lang="ru-RU" sz="1000" b="1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72663"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</a:rPr>
                        <a:t>2021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</a:rPr>
                        <a:t>2022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</a:rPr>
                        <a:t>2023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</a:rPr>
                        <a:t>2021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</a:rPr>
                        <a:t>2022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</a:rPr>
                        <a:t>2023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53 696,1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47 587,9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48 787,9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-7 379,0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0,0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0,0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3718489"/>
              </p:ext>
            </p:extLst>
          </p:nvPr>
        </p:nvGraphicFramePr>
        <p:xfrm>
          <a:off x="251520" y="2618892"/>
          <a:ext cx="8695246" cy="2311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44226"/>
                <a:gridCol w="7651020"/>
              </a:tblGrid>
              <a:tr h="370840"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</a:pPr>
                      <a:r>
                        <a:rPr lang="ru-RU" sz="1000" dirty="0" smtClean="0">
                          <a:solidFill>
                            <a:srgbClr val="333333"/>
                          </a:solidFill>
                          <a:latin typeface="Verdana" pitchFamily="34" charset="0"/>
                        </a:rPr>
                        <a:t>-158,7</a:t>
                      </a:r>
                      <a:endParaRPr lang="ru-RU" sz="1000" dirty="0">
                        <a:solidFill>
                          <a:srgbClr val="333333"/>
                        </a:solidFill>
                        <a:latin typeface="Verdan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</a:pPr>
                      <a:r>
                        <a:rPr lang="ru-RU" sz="1000" dirty="0" smtClean="0">
                          <a:solidFill>
                            <a:srgbClr val="333333"/>
                          </a:solidFill>
                          <a:latin typeface="Verdana" pitchFamily="34" charset="0"/>
                        </a:rPr>
                        <a:t>Профилактика пожарной безопасности</a:t>
                      </a:r>
                      <a:endParaRPr lang="ru-RU" sz="1000" dirty="0">
                        <a:solidFill>
                          <a:srgbClr val="333333"/>
                        </a:solidFill>
                        <a:latin typeface="Verdan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</a:pPr>
                      <a:r>
                        <a:rPr lang="ru-RU" sz="1000" dirty="0" smtClean="0">
                          <a:solidFill>
                            <a:srgbClr val="333333"/>
                          </a:solidFill>
                          <a:latin typeface="Verdana" pitchFamily="34" charset="0"/>
                        </a:rPr>
                        <a:t>-100,0</a:t>
                      </a:r>
                      <a:endParaRPr lang="ru-RU" sz="1000" dirty="0">
                        <a:solidFill>
                          <a:srgbClr val="333333"/>
                        </a:solidFill>
                        <a:latin typeface="Verdan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</a:pPr>
                      <a:r>
                        <a:rPr lang="ru-RU" sz="1000" dirty="0" smtClean="0">
                          <a:solidFill>
                            <a:srgbClr val="333333"/>
                          </a:solidFill>
                          <a:latin typeface="Verdana" pitchFamily="34" charset="0"/>
                        </a:rPr>
                        <a:t>Профилактика правонарушений</a:t>
                      </a:r>
                      <a:endParaRPr lang="ru-RU" sz="1000" dirty="0">
                        <a:solidFill>
                          <a:srgbClr val="333333"/>
                        </a:solidFill>
                        <a:latin typeface="Verdan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</a:pPr>
                      <a:r>
                        <a:rPr lang="ru-RU" sz="1000" dirty="0" smtClean="0">
                          <a:solidFill>
                            <a:srgbClr val="333333"/>
                          </a:solidFill>
                          <a:latin typeface="Verdana" pitchFamily="34" charset="0"/>
                        </a:rPr>
                        <a:t>-2 206,3</a:t>
                      </a:r>
                      <a:endParaRPr lang="ru-RU" sz="1000" dirty="0">
                        <a:solidFill>
                          <a:srgbClr val="333333"/>
                        </a:solidFill>
                        <a:latin typeface="Verdan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</a:pPr>
                      <a:r>
                        <a:rPr lang="ru-RU" sz="1000" dirty="0" smtClean="0">
                          <a:solidFill>
                            <a:srgbClr val="333333"/>
                          </a:solidFill>
                          <a:latin typeface="Verdana" pitchFamily="34" charset="0"/>
                        </a:rPr>
                        <a:t>Создание системы по раздельному накоплению отходов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</a:pPr>
                      <a:r>
                        <a:rPr lang="ru-RU" sz="1000" dirty="0" smtClean="0">
                          <a:solidFill>
                            <a:srgbClr val="333333"/>
                          </a:solidFill>
                          <a:latin typeface="Verdana" pitchFamily="34" charset="0"/>
                        </a:rPr>
                        <a:t>-395,9</a:t>
                      </a:r>
                      <a:endParaRPr lang="ru-RU" sz="1000" dirty="0">
                        <a:solidFill>
                          <a:srgbClr val="333333"/>
                        </a:solidFill>
                        <a:latin typeface="Verdan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</a:pPr>
                      <a:r>
                        <a:rPr lang="ru-RU" sz="1000" dirty="0" smtClean="0">
                          <a:solidFill>
                            <a:srgbClr val="333333"/>
                          </a:solidFill>
                          <a:latin typeface="Verdana" pitchFamily="34" charset="0"/>
                        </a:rPr>
                        <a:t>Предупреждение и минимизация антропогенного воздействия на окружающую среду</a:t>
                      </a:r>
                      <a:endParaRPr lang="ru-RU" sz="1000" dirty="0">
                        <a:solidFill>
                          <a:srgbClr val="333333"/>
                        </a:solidFill>
                        <a:latin typeface="Verdan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</a:pPr>
                      <a:r>
                        <a:rPr lang="ru-RU" sz="1000" dirty="0" smtClean="0">
                          <a:solidFill>
                            <a:srgbClr val="333333"/>
                          </a:solidFill>
                          <a:latin typeface="Verdana" pitchFamily="34" charset="0"/>
                        </a:rPr>
                        <a:t>-4 776,8</a:t>
                      </a:r>
                      <a:endParaRPr lang="ru-RU" sz="1000" dirty="0">
                        <a:solidFill>
                          <a:srgbClr val="333333"/>
                        </a:solidFill>
                        <a:latin typeface="Verdan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</a:pPr>
                      <a:r>
                        <a:rPr lang="ru-RU" sz="1000" dirty="0" smtClean="0">
                          <a:solidFill>
                            <a:srgbClr val="333333"/>
                          </a:solidFill>
                          <a:latin typeface="Verdana" pitchFamily="34" charset="0"/>
                        </a:rPr>
                        <a:t>Обеспечение обустройства и содержания технических средств организации безопасного дорожного движения на автомобильных дорогах общего пользования местного значения</a:t>
                      </a:r>
                      <a:endParaRPr lang="ru-RU" sz="1000" dirty="0">
                        <a:solidFill>
                          <a:srgbClr val="333333"/>
                        </a:solidFill>
                        <a:latin typeface="Verdan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</a:pPr>
                      <a:r>
                        <a:rPr lang="ru-RU" sz="1000" dirty="0" smtClean="0">
                          <a:solidFill>
                            <a:srgbClr val="333333"/>
                          </a:solidFill>
                          <a:latin typeface="Verdana" pitchFamily="34" charset="0"/>
                        </a:rPr>
                        <a:t>+258,7</a:t>
                      </a:r>
                      <a:endParaRPr lang="ru-RU" sz="1000" dirty="0">
                        <a:solidFill>
                          <a:srgbClr val="333333"/>
                        </a:solidFill>
                        <a:latin typeface="Verdan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</a:pPr>
                      <a:r>
                        <a:rPr lang="ru-RU" sz="1000" dirty="0" smtClean="0">
                          <a:solidFill>
                            <a:srgbClr val="333333"/>
                          </a:solidFill>
                          <a:latin typeface="Verdana" pitchFamily="34" charset="0"/>
                        </a:rPr>
                        <a:t>Содержание и обеспечение деятельности МУ «Управление по делам ГО и ЧС»</a:t>
                      </a:r>
                      <a:endParaRPr lang="ru-RU" sz="1000" dirty="0">
                        <a:solidFill>
                          <a:srgbClr val="333333"/>
                        </a:solidFill>
                        <a:latin typeface="Verdan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657013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МУНИЦИПАЛЬНАЯ ПРОГРАММА </a:t>
            </a:r>
            <a:br>
              <a:rPr lang="ru-RU" dirty="0"/>
            </a:br>
            <a:r>
              <a:rPr lang="ru-RU" dirty="0"/>
              <a:t>«РАЗВИТИЕ ТРАНСПОРТНОЙ </a:t>
            </a:r>
            <a:br>
              <a:rPr lang="ru-RU" dirty="0"/>
            </a:br>
            <a:r>
              <a:rPr lang="ru-RU" dirty="0"/>
              <a:t>СИСТЕМЫ»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5</a:t>
            </a:fld>
            <a:endParaRPr lang="ru-RU" dirty="0"/>
          </a:p>
        </p:txBody>
      </p:sp>
      <p:sp>
        <p:nvSpPr>
          <p:cNvPr id="15" name="Пятиугольник 14"/>
          <p:cNvSpPr/>
          <p:nvPr/>
        </p:nvSpPr>
        <p:spPr>
          <a:xfrm>
            <a:off x="251520" y="2068941"/>
            <a:ext cx="4860552" cy="391542"/>
          </a:xfrm>
          <a:prstGeom prst="homePlate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000" b="1" dirty="0">
                <a:solidFill>
                  <a:srgbClr val="006633"/>
                </a:solidFill>
                <a:latin typeface="Verdana" pitchFamily="34" charset="0"/>
              </a:rPr>
              <a:t>ОСНОВНЫЕ </a:t>
            </a:r>
            <a:r>
              <a:rPr lang="ru-RU" sz="1000" b="1" dirty="0" smtClean="0">
                <a:solidFill>
                  <a:srgbClr val="006633"/>
                </a:solidFill>
                <a:latin typeface="Verdana" pitchFamily="34" charset="0"/>
              </a:rPr>
              <a:t>ИЗМЕНЕНИЯ ПО РАСХОДАМ НА 2021 ГОД</a:t>
            </a:r>
            <a:endParaRPr lang="ru-RU" sz="1000" dirty="0">
              <a:solidFill>
                <a:schemeClr val="tx1"/>
              </a:solidFill>
              <a:latin typeface="Verdana" pitchFamily="34" charset="0"/>
            </a:endParaRPr>
          </a:p>
        </p:txBody>
      </p:sp>
      <p:graphicFrame>
        <p:nvGraphicFramePr>
          <p:cNvPr id="16" name="Таблица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2812166"/>
              </p:ext>
            </p:extLst>
          </p:nvPr>
        </p:nvGraphicFramePr>
        <p:xfrm>
          <a:off x="265308" y="2520870"/>
          <a:ext cx="8695246" cy="640080"/>
        </p:xfrm>
        <a:graphic>
          <a:graphicData uri="http://schemas.openxmlformats.org/drawingml/2006/table">
            <a:tbl>
              <a:tblPr firstRow="1" bandRow="1"/>
              <a:tblGrid>
                <a:gridCol w="104422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765102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288113">
                <a:tc>
                  <a:txBody>
                    <a:bodyPr/>
                    <a:lstStyle/>
                    <a:p>
                      <a:pPr algn="r" fontAlgn="b">
                        <a:lnSpc>
                          <a:spcPct val="150000"/>
                        </a:lnSpc>
                      </a:pPr>
                      <a:r>
                        <a:rPr lang="ru-RU" sz="1000" u="none" strike="noStrike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+582,1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ct val="150000"/>
                        </a:lnSpc>
                      </a:pPr>
                      <a:r>
                        <a:rPr lang="ru-RU" sz="100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Организация транспортного обслуживания населения в границах городского округа</a:t>
                      </a:r>
                      <a:endParaRPr lang="ru-RU" sz="1000" b="0" i="0" u="none" strike="noStrike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25411">
                <a:tc>
                  <a:txBody>
                    <a:bodyPr/>
                    <a:lstStyle/>
                    <a:p>
                      <a:pPr algn="r" fontAlgn="b">
                        <a:lnSpc>
                          <a:spcPct val="150000"/>
                        </a:lnSpc>
                      </a:pPr>
                      <a:r>
                        <a:rPr lang="ru-RU" sz="1000" u="none" strike="noStrike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r>
                        <a:rPr lang="ru-RU" sz="1000" u="none" strike="noStrike" baseline="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6 037,0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ct val="150000"/>
                        </a:lnSpc>
                      </a:pPr>
                      <a:r>
                        <a:rPr lang="ru-RU" sz="100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Проведение капитального ремонта (ремонта) и содержание дорог общего пользования местного значения</a:t>
                      </a:r>
                      <a:endParaRPr lang="ru-RU" sz="1000" b="0" i="0" u="none" strike="noStrike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7812432" y="638628"/>
            <a:ext cx="91937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ru-RU" sz="1000" dirty="0" smtClean="0">
                <a:latin typeface="Verdana" pitchFamily="34" charset="0"/>
              </a:rPr>
              <a:t>тыс. руб.</a:t>
            </a:r>
            <a:endParaRPr lang="ru-RU" sz="1000" dirty="0">
              <a:latin typeface="Verdana" pitchFamily="34" charset="0"/>
            </a:endParaRPr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5304898"/>
              </p:ext>
            </p:extLst>
          </p:nvPr>
        </p:nvGraphicFramePr>
        <p:xfrm>
          <a:off x="257658" y="1094719"/>
          <a:ext cx="5345550" cy="91616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9092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89092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89092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89092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890925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890925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</a:tblGrid>
              <a:tr h="272663"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>
                          <a:latin typeface="Verdana" pitchFamily="34" charset="0"/>
                        </a:rPr>
                        <a:t>Редакция</a:t>
                      </a:r>
                      <a:r>
                        <a:rPr lang="ru-RU" sz="1000" b="1" baseline="0" dirty="0" smtClean="0">
                          <a:latin typeface="Verdana" pitchFamily="34" charset="0"/>
                        </a:rPr>
                        <a:t> решения от 12.08.2021</a:t>
                      </a:r>
                      <a:endParaRPr lang="ru-RU" sz="1000" b="1" dirty="0" smtClean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Verdana" pitchFamily="34" charset="0"/>
                        </a:rPr>
                        <a:t>Изменение</a:t>
                      </a:r>
                      <a:endParaRPr lang="ru-RU" sz="1000" b="1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72663"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</a:rPr>
                        <a:t>2021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</a:rPr>
                        <a:t>2022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</a:rPr>
                        <a:t>2023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</a:rPr>
                        <a:t>2021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</a:rPr>
                        <a:t>2022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</a:rPr>
                        <a:t>2023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16 551,5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17 087,2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15 187,20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-5 454,9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0,0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0,0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575628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МУНИЦИПАЛЬНАЯ ПРОГРАММА </a:t>
            </a:r>
            <a:br>
              <a:rPr lang="ru-RU" dirty="0"/>
            </a:br>
            <a:r>
              <a:rPr lang="ru-RU" dirty="0"/>
              <a:t>«ЖИЛЬЕ И ЖИЛИЩНО-</a:t>
            </a:r>
            <a:br>
              <a:rPr lang="ru-RU" dirty="0"/>
            </a:br>
            <a:r>
              <a:rPr lang="ru-RU" dirty="0"/>
              <a:t>КОММУНАЛЬНОЕ ХОЗЯЙСТВО»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6</a:t>
            </a:fld>
            <a:endParaRPr lang="ru-RU" dirty="0"/>
          </a:p>
        </p:txBody>
      </p:sp>
      <p:sp>
        <p:nvSpPr>
          <p:cNvPr id="12" name="Пятиугольник 11"/>
          <p:cNvSpPr/>
          <p:nvPr/>
        </p:nvSpPr>
        <p:spPr>
          <a:xfrm>
            <a:off x="251520" y="2495056"/>
            <a:ext cx="4860552" cy="391542"/>
          </a:xfrm>
          <a:prstGeom prst="homePlate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000" b="1" dirty="0">
                <a:solidFill>
                  <a:srgbClr val="006633"/>
                </a:solidFill>
                <a:latin typeface="Verdana" pitchFamily="34" charset="0"/>
              </a:rPr>
              <a:t>ОСНОВНЫЕ </a:t>
            </a:r>
            <a:r>
              <a:rPr lang="ru-RU" sz="1000" b="1" dirty="0" smtClean="0">
                <a:solidFill>
                  <a:srgbClr val="006633"/>
                </a:solidFill>
                <a:latin typeface="Verdana" pitchFamily="34" charset="0"/>
              </a:rPr>
              <a:t>ИЗМЕНЕНИЯ ПО РАСХОДАМ НА 2021 ГОД</a:t>
            </a:r>
            <a:endParaRPr lang="ru-RU" sz="1000" dirty="0">
              <a:solidFill>
                <a:schemeClr val="tx1"/>
              </a:solidFill>
              <a:latin typeface="Verdana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812432" y="638628"/>
            <a:ext cx="91937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ru-RU" sz="1000" dirty="0" smtClean="0">
                <a:latin typeface="Verdana" pitchFamily="34" charset="0"/>
              </a:rPr>
              <a:t>тыс. руб.</a:t>
            </a:r>
            <a:endParaRPr lang="ru-RU" sz="1000" dirty="0">
              <a:latin typeface="Verdana" pitchFamily="34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9552818"/>
              </p:ext>
            </p:extLst>
          </p:nvPr>
        </p:nvGraphicFramePr>
        <p:xfrm>
          <a:off x="265150" y="1310445"/>
          <a:ext cx="5345550" cy="1010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9092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89092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89092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890925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890925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890925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</a:tblGrid>
              <a:tr h="272663"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>
                          <a:latin typeface="Verdana" pitchFamily="34" charset="0"/>
                        </a:rPr>
                        <a:t>Редакция</a:t>
                      </a:r>
                      <a:r>
                        <a:rPr lang="ru-RU" sz="1000" b="1" baseline="0" dirty="0" smtClean="0">
                          <a:latin typeface="Verdana" pitchFamily="34" charset="0"/>
                        </a:rPr>
                        <a:t> решения от 12.08.2021</a:t>
                      </a:r>
                      <a:endParaRPr lang="ru-RU" sz="1000" b="1" dirty="0" smtClean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1" dirty="0" smtClean="0">
                          <a:latin typeface="Verdana" pitchFamily="34" charset="0"/>
                        </a:rPr>
                        <a:t>Изменение</a:t>
                      </a:r>
                      <a:endParaRPr lang="ru-RU" sz="1000" b="1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7266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0" dirty="0" smtClean="0">
                          <a:latin typeface="Verdana" pitchFamily="34" charset="0"/>
                        </a:rPr>
                        <a:t>2021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0" dirty="0" smtClean="0">
                          <a:latin typeface="Verdana" pitchFamily="34" charset="0"/>
                        </a:rPr>
                        <a:t>2022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0" dirty="0" smtClean="0">
                          <a:latin typeface="Verdana" pitchFamily="34" charset="0"/>
                        </a:rPr>
                        <a:t>2023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0" dirty="0" smtClean="0">
                          <a:latin typeface="Verdana" pitchFamily="34" charset="0"/>
                        </a:rPr>
                        <a:t>2021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0" dirty="0" smtClean="0">
                          <a:latin typeface="Verdana" pitchFamily="34" charset="0"/>
                        </a:rPr>
                        <a:t>2022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0" dirty="0" smtClean="0">
                          <a:latin typeface="Verdana" pitchFamily="34" charset="0"/>
                        </a:rPr>
                        <a:t>2023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417 090,1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311 729,2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308 206,4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+114,7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0,0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0,0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3022528"/>
              </p:ext>
            </p:extLst>
          </p:nvPr>
        </p:nvGraphicFramePr>
        <p:xfrm>
          <a:off x="287342" y="2922096"/>
          <a:ext cx="8695246" cy="3063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4422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765102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297342">
                <a:tc>
                  <a:txBody>
                    <a:bodyPr/>
                    <a:lstStyle/>
                    <a:p>
                      <a:pPr algn="r" fontAlgn="b">
                        <a:lnSpc>
                          <a:spcPct val="150000"/>
                        </a:lnSpc>
                      </a:pP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-3 592,2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ct val="150000"/>
                        </a:lnSpc>
                      </a:pPr>
                      <a:r>
                        <a:rPr lang="ru-RU" sz="1000" b="0" i="0" u="none" strike="noStrike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Обеспечение мероприятий по переселению граждан из аварийного жилищного фонда</a:t>
                      </a:r>
                      <a:endParaRPr lang="ru-RU" sz="1000" b="0" i="0" u="none" strike="noStrike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97342"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150000"/>
                        </a:lnSpc>
                      </a:pPr>
                      <a:r>
                        <a:rPr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+2 570, 9</a:t>
                      </a:r>
                      <a:endParaRPr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lnSpc>
                          <a:spcPct val="150000"/>
                        </a:lnSpc>
                      </a:pPr>
                      <a:r>
                        <a:rPr lang="ru-RU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Сохранение и поддержание надлежащего состояния муниципального жилищного фонда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7342"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150000"/>
                        </a:lnSpc>
                      </a:pPr>
                      <a:r>
                        <a:rPr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+2,3</a:t>
                      </a:r>
                      <a:endParaRPr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lnSpc>
                          <a:spcPct val="150000"/>
                        </a:lnSpc>
                      </a:pPr>
                      <a:r>
                        <a:rPr lang="ru-RU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Энергосбережение и повышение энергетической эффективности в муниципальных учреждениях и иных организациях с участием муниципального образования, в том числе организация функционирования системы автоматизированного учета потребления органами местного самоуправления и муниципальными учреждениями энергетических ресурсов посредством обеспечения дистанционного сбора, анализа и передачи в адрес </a:t>
                      </a:r>
                      <a:r>
                        <a:rPr lang="ru-RU" sz="1000" b="0" i="0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ресурсоснабжающих</a:t>
                      </a:r>
                      <a:r>
                        <a:rPr lang="ru-RU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организаций соответствующих данных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7342"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150000"/>
                        </a:lnSpc>
                      </a:pPr>
                      <a:r>
                        <a:rPr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+285,2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lnSpc>
                          <a:spcPct val="150000"/>
                        </a:lnSpc>
                      </a:pPr>
                      <a:r>
                        <a:rPr lang="ru-RU" sz="1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Строительство станции водоочистки с созданием системы управления комплексом водоснабжения в </a:t>
                      </a:r>
                    </a:p>
                    <a:p>
                      <a:pPr marL="0" algn="l" defTabSz="914400" rtl="0" eaLnBrk="1" fontAlgn="ctr" latinLnBrk="0" hangingPunct="1">
                        <a:lnSpc>
                          <a:spcPct val="150000"/>
                        </a:lnSpc>
                      </a:pPr>
                      <a:r>
                        <a:rPr lang="ru-RU" sz="1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«Пожня-Ель» г. Ухта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7342"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150000"/>
                        </a:lnSpc>
                      </a:pPr>
                      <a:r>
                        <a:rPr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+1 148,5</a:t>
                      </a:r>
                      <a:endParaRPr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lnSpc>
                          <a:spcPct val="150000"/>
                        </a:lnSpc>
                      </a:pPr>
                      <a:r>
                        <a:rPr lang="ru-RU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Обеспечение населения коммунальными услугами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7342"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150000"/>
                        </a:lnSpc>
                      </a:pPr>
                      <a:r>
                        <a:rPr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-300,0</a:t>
                      </a:r>
                      <a:endParaRPr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lnSpc>
                          <a:spcPct val="150000"/>
                        </a:lnSpc>
                      </a:pPr>
                      <a:r>
                        <a:rPr lang="ru-RU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Содержание и обеспечение деятельности МУ </a:t>
                      </a:r>
                      <a:r>
                        <a:rPr lang="ru-RU" sz="1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«УЖКХ»</a:t>
                      </a:r>
                      <a:endParaRPr lang="ru-RU" sz="1000" b="0" i="0" u="none" strike="noStrike" kern="12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289026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МУНИЦИПАЛЬНАЯ ПРОГРАММА </a:t>
            </a:r>
            <a:br>
              <a:rPr lang="ru-RU" dirty="0"/>
            </a:br>
            <a:r>
              <a:rPr lang="ru-RU" dirty="0"/>
              <a:t>«РАЗВИТИЕ ОБРАЗОВАНИЯ»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7</a:t>
            </a:fld>
            <a:endParaRPr lang="ru-RU" dirty="0"/>
          </a:p>
        </p:txBody>
      </p:sp>
      <p:sp>
        <p:nvSpPr>
          <p:cNvPr id="12" name="Пятиугольник 11"/>
          <p:cNvSpPr/>
          <p:nvPr/>
        </p:nvSpPr>
        <p:spPr>
          <a:xfrm>
            <a:off x="251520" y="2123266"/>
            <a:ext cx="4860552" cy="391542"/>
          </a:xfrm>
          <a:prstGeom prst="homePlate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000" b="1" dirty="0">
                <a:solidFill>
                  <a:srgbClr val="006633"/>
                </a:solidFill>
                <a:latin typeface="Verdana" pitchFamily="34" charset="0"/>
              </a:rPr>
              <a:t>ОСНОВНЫЕ </a:t>
            </a:r>
            <a:r>
              <a:rPr lang="ru-RU" sz="1000" b="1" dirty="0" smtClean="0">
                <a:solidFill>
                  <a:srgbClr val="006633"/>
                </a:solidFill>
                <a:latin typeface="Verdana" pitchFamily="34" charset="0"/>
              </a:rPr>
              <a:t>ИЗМЕНЕНИЯ ПО РАСХОДАМ НА 2021 ГОД</a:t>
            </a:r>
            <a:endParaRPr lang="ru-RU" sz="1000" dirty="0">
              <a:solidFill>
                <a:schemeClr val="tx1"/>
              </a:solidFill>
              <a:latin typeface="Verdana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992456" y="850607"/>
            <a:ext cx="91937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ru-RU" sz="1000" dirty="0" smtClean="0">
                <a:latin typeface="Verdana" pitchFamily="34" charset="0"/>
              </a:rPr>
              <a:t>тыс. руб.</a:t>
            </a:r>
            <a:endParaRPr lang="ru-RU" sz="1000" dirty="0">
              <a:latin typeface="Verdana" pitchFamily="34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0077603"/>
              </p:ext>
            </p:extLst>
          </p:nvPr>
        </p:nvGraphicFramePr>
        <p:xfrm>
          <a:off x="260010" y="1022157"/>
          <a:ext cx="5572158" cy="1010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2869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92869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92869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928693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928693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928693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</a:tblGrid>
              <a:tr h="272663"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>
                          <a:latin typeface="Verdana" pitchFamily="34" charset="0"/>
                        </a:rPr>
                        <a:t>Редакция</a:t>
                      </a:r>
                      <a:r>
                        <a:rPr lang="ru-RU" sz="1000" b="1" baseline="0" dirty="0" smtClean="0">
                          <a:latin typeface="Verdana" pitchFamily="34" charset="0"/>
                        </a:rPr>
                        <a:t> решения от 12.08.2021</a:t>
                      </a:r>
                      <a:endParaRPr lang="ru-RU" sz="1000" b="1" dirty="0" smtClean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1" dirty="0" smtClean="0">
                          <a:latin typeface="Verdana" pitchFamily="34" charset="0"/>
                        </a:rPr>
                        <a:t>Изменение</a:t>
                      </a:r>
                      <a:endParaRPr lang="ru-RU" sz="1000" b="1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7266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0" dirty="0" smtClean="0">
                          <a:latin typeface="Verdana" pitchFamily="34" charset="0"/>
                        </a:rPr>
                        <a:t>2021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0" dirty="0" smtClean="0">
                          <a:latin typeface="Verdana" pitchFamily="34" charset="0"/>
                        </a:rPr>
                        <a:t>2022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0" dirty="0" smtClean="0">
                          <a:latin typeface="Verdana" pitchFamily="34" charset="0"/>
                        </a:rPr>
                        <a:t>2023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0" dirty="0" smtClean="0">
                          <a:latin typeface="Verdana" pitchFamily="34" charset="0"/>
                        </a:rPr>
                        <a:t>2021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0" dirty="0" smtClean="0">
                          <a:latin typeface="Verdana" pitchFamily="34" charset="0"/>
                        </a:rPr>
                        <a:t>2022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0" dirty="0" smtClean="0">
                          <a:latin typeface="Verdana" pitchFamily="34" charset="0"/>
                        </a:rPr>
                        <a:t>2023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2 525</a:t>
                      </a:r>
                      <a:r>
                        <a:rPr lang="ru-RU" sz="1000" b="0" baseline="0" dirty="0" smtClean="0">
                          <a:latin typeface="Verdana" pitchFamily="34" charset="0"/>
                          <a:cs typeface="Arial" pitchFamily="34" charset="0"/>
                        </a:rPr>
                        <a:t> 818,7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2 367</a:t>
                      </a:r>
                      <a:r>
                        <a:rPr lang="ru-RU" sz="1000" b="0" baseline="0" dirty="0" smtClean="0">
                          <a:latin typeface="Verdana" pitchFamily="34" charset="0"/>
                          <a:cs typeface="Arial" pitchFamily="34" charset="0"/>
                        </a:rPr>
                        <a:t> 213,7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2 427</a:t>
                      </a:r>
                      <a:r>
                        <a:rPr lang="ru-RU" sz="1000" b="0" baseline="0" dirty="0" smtClean="0">
                          <a:latin typeface="Verdana" pitchFamily="34" charset="0"/>
                          <a:cs typeface="Arial" pitchFamily="34" charset="0"/>
                        </a:rPr>
                        <a:t> 619,3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+81 613,6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0,0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0,0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6809581"/>
              </p:ext>
            </p:extLst>
          </p:nvPr>
        </p:nvGraphicFramePr>
        <p:xfrm>
          <a:off x="260168" y="2553353"/>
          <a:ext cx="8624492" cy="2286000"/>
        </p:xfrm>
        <a:graphic>
          <a:graphicData uri="http://schemas.openxmlformats.org/drawingml/2006/table">
            <a:tbl>
              <a:tblPr firstRow="1" bandRow="1"/>
              <a:tblGrid>
                <a:gridCol w="116106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46342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271593"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+1</a:t>
                      </a:r>
                      <a:r>
                        <a:rPr lang="ru-RU" sz="1000" baseline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954,2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latin typeface="Verdana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Проведение капитального и текущего ремонта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71593"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-2 316,0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latin typeface="Verdana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Укрепление и модернизация материально-технической базы муниципальных образовательных организаций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71593"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+88 190,4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latin typeface="Verdana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Оказание муниципальных услуг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71593"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-5 815,0</a:t>
                      </a:r>
                    </a:p>
                    <a:p>
                      <a:pPr algn="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latin typeface="Verdana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Предоставление компенсации родителям (законным представителям) платы за присмотр и уход за детьми, посещающими муниципальные образовательные организации, реализующие основную образовательную программу дошкольного образования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71593"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-400,0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latin typeface="Verdana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Содержание и обеспечение деятельности муниципального учреждения </a:t>
                      </a: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«Управление образования</a:t>
                      </a:r>
                      <a:r>
                        <a:rPr lang="ru-RU" sz="1000" baseline="0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» </a:t>
                      </a: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администрации </a:t>
                      </a:r>
                      <a:r>
                        <a:rPr lang="ru-RU" sz="1000" dirty="0">
                          <a:solidFill>
                            <a:schemeClr val="tx1"/>
                          </a:solidFill>
                          <a:latin typeface="Verdana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МОГО </a:t>
                      </a: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«Ухта»</a:t>
                      </a:r>
                      <a:endParaRPr lang="ru-RU" sz="1000" dirty="0">
                        <a:solidFill>
                          <a:schemeClr val="tx1"/>
                        </a:solidFill>
                        <a:latin typeface="Verdana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50066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МУНИЦИПАЛЬНАЯ ПРОГРАММА </a:t>
            </a:r>
            <a:br>
              <a:rPr lang="ru-RU" dirty="0"/>
            </a:br>
            <a:r>
              <a:rPr lang="ru-RU" dirty="0"/>
              <a:t>«КУЛЬТУРА»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8</a:t>
            </a:fld>
            <a:endParaRPr lang="ru-RU" dirty="0"/>
          </a:p>
        </p:txBody>
      </p:sp>
      <p:sp>
        <p:nvSpPr>
          <p:cNvPr id="17" name="Пятиугольник 16"/>
          <p:cNvSpPr/>
          <p:nvPr/>
        </p:nvSpPr>
        <p:spPr>
          <a:xfrm>
            <a:off x="251520" y="1843711"/>
            <a:ext cx="4500504" cy="391542"/>
          </a:xfrm>
          <a:prstGeom prst="homePlate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000" b="1" dirty="0">
                <a:solidFill>
                  <a:srgbClr val="006633"/>
                </a:solidFill>
                <a:latin typeface="Verdana" pitchFamily="34" charset="0"/>
              </a:rPr>
              <a:t>ОСНОВНЫЕ </a:t>
            </a:r>
            <a:r>
              <a:rPr lang="ru-RU" sz="1000" b="1" dirty="0" smtClean="0">
                <a:solidFill>
                  <a:srgbClr val="006633"/>
                </a:solidFill>
                <a:latin typeface="Verdana" pitchFamily="34" charset="0"/>
              </a:rPr>
              <a:t>ИЗМЕНЕНИЯ ПО РАСХОДАМ НА 2021 ГОД</a:t>
            </a:r>
            <a:endParaRPr lang="ru-RU" sz="1000" dirty="0">
              <a:solidFill>
                <a:schemeClr val="tx1"/>
              </a:solidFill>
              <a:latin typeface="Verdana" pitchFamily="34" charset="0"/>
            </a:endParaRP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7734675"/>
              </p:ext>
            </p:extLst>
          </p:nvPr>
        </p:nvGraphicFramePr>
        <p:xfrm>
          <a:off x="287342" y="2257287"/>
          <a:ext cx="8695246" cy="2520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4422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765102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-98,6</a:t>
                      </a:r>
                      <a:endParaRPr lang="ru-RU" sz="10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Проведение капитального и текущего ремонта объектов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aseline="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+2 000,0</a:t>
                      </a:r>
                      <a:endParaRPr lang="ru-RU" sz="10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Укрепление</a:t>
                      </a:r>
                      <a:r>
                        <a:rPr lang="ru-RU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и модернизация материально-технической базы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-1 601,4</a:t>
                      </a:r>
                      <a:endParaRPr lang="ru-RU" sz="10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Оказание муниципальных услуг учреждениями культуры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+2 314,6</a:t>
                      </a:r>
                      <a:endParaRPr lang="ru-RU" sz="10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Содержание центра обслуживания объектов культуры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-1</a:t>
                      </a:r>
                      <a:r>
                        <a:rPr lang="ru-RU" sz="1000" baseline="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 064,0</a:t>
                      </a:r>
                      <a:endParaRPr lang="ru-RU" sz="10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Организация городских мероприятий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-2,7</a:t>
                      </a:r>
                      <a:endParaRPr lang="ru-RU" sz="10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Выплата ежемесячной денежной компенсации на оплату</a:t>
                      </a:r>
                      <a:r>
                        <a:rPr lang="ru-RU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коммунальных услуг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ru-RU" sz="1000" baseline="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1 111,9</a:t>
                      </a:r>
                      <a:endParaRPr lang="ru-RU" sz="10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Содержание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муниципального учреждения «Управления культуры» администрации МОГО «Ухта»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7812432" y="638628"/>
            <a:ext cx="91937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ru-RU" sz="1000" dirty="0">
                <a:latin typeface="Verdana" pitchFamily="34" charset="0"/>
              </a:rPr>
              <a:t>т</a:t>
            </a:r>
            <a:r>
              <a:rPr lang="ru-RU" sz="1000" dirty="0" smtClean="0">
                <a:latin typeface="Verdana" pitchFamily="34" charset="0"/>
              </a:rPr>
              <a:t>ыс. руб.</a:t>
            </a:r>
            <a:endParaRPr lang="ru-RU" sz="1000" dirty="0">
              <a:latin typeface="Verdana" pitchFamily="34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0990731"/>
              </p:ext>
            </p:extLst>
          </p:nvPr>
        </p:nvGraphicFramePr>
        <p:xfrm>
          <a:off x="251520" y="891611"/>
          <a:ext cx="5345550" cy="91616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9092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89092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89092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89092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890925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890925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</a:tblGrid>
              <a:tr h="272663"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>
                          <a:latin typeface="Verdana" pitchFamily="34" charset="0"/>
                        </a:rPr>
                        <a:t>Редакция</a:t>
                      </a:r>
                      <a:r>
                        <a:rPr lang="ru-RU" sz="1000" b="1" baseline="0" dirty="0" smtClean="0">
                          <a:latin typeface="Verdana" pitchFamily="34" charset="0"/>
                        </a:rPr>
                        <a:t> решения от 12.08.2021</a:t>
                      </a:r>
                      <a:endParaRPr lang="ru-RU" sz="1000" b="1" dirty="0" smtClean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Verdana" pitchFamily="34" charset="0"/>
                        </a:rPr>
                        <a:t>Изменение</a:t>
                      </a:r>
                      <a:endParaRPr lang="ru-RU" sz="1000" b="1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72663"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</a:rPr>
                        <a:t>2021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</a:rPr>
                        <a:t>2022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</a:rPr>
                        <a:t>2023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</a:rPr>
                        <a:t>2021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</a:rPr>
                        <a:t>2022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</a:rPr>
                        <a:t>2023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324 928,3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292 359,7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298 770,7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+</a:t>
                      </a:r>
                      <a:r>
                        <a:rPr lang="ru-RU" sz="1000" b="0" baseline="0" dirty="0" smtClean="0">
                          <a:latin typeface="Verdana" pitchFamily="34" charset="0"/>
                          <a:cs typeface="Arial" pitchFamily="34" charset="0"/>
                        </a:rPr>
                        <a:t>436,0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0,0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0,0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418653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МУНИЦИПАЛЬНАЯ ПРОГРАММА </a:t>
            </a:r>
            <a:br>
              <a:rPr lang="ru-RU" dirty="0"/>
            </a:br>
            <a:r>
              <a:rPr lang="ru-RU" dirty="0"/>
              <a:t>«ФОРМИРОВАНИЕ СОВРЕМЕННОЙ</a:t>
            </a:r>
            <a:br>
              <a:rPr lang="ru-RU" dirty="0"/>
            </a:br>
            <a:r>
              <a:rPr lang="ru-RU" dirty="0"/>
              <a:t>ГОРОДСКОЙ СРЕДЫ»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010400" y="6525926"/>
            <a:ext cx="21336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9</a:t>
            </a:fld>
            <a:endParaRPr lang="ru-RU" dirty="0"/>
          </a:p>
        </p:txBody>
      </p:sp>
      <p:sp>
        <p:nvSpPr>
          <p:cNvPr id="14" name="Пятиугольник 13"/>
          <p:cNvSpPr/>
          <p:nvPr/>
        </p:nvSpPr>
        <p:spPr>
          <a:xfrm>
            <a:off x="251520" y="2394561"/>
            <a:ext cx="4860552" cy="391542"/>
          </a:xfrm>
          <a:prstGeom prst="homePlate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000" b="1" dirty="0">
                <a:solidFill>
                  <a:srgbClr val="006633"/>
                </a:solidFill>
                <a:latin typeface="Verdana" pitchFamily="34" charset="0"/>
              </a:rPr>
              <a:t>ОСНОВНЫЕ </a:t>
            </a:r>
            <a:r>
              <a:rPr lang="ru-RU" sz="1000" b="1" dirty="0" smtClean="0">
                <a:solidFill>
                  <a:srgbClr val="006633"/>
                </a:solidFill>
                <a:latin typeface="Verdana" pitchFamily="34" charset="0"/>
              </a:rPr>
              <a:t>ИЗМЕНЕНИЯ ПО РАСХОДАМ НА 2021 ГОД</a:t>
            </a:r>
            <a:endParaRPr lang="ru-RU" sz="1000" dirty="0">
              <a:solidFill>
                <a:schemeClr val="tx1"/>
              </a:solidFill>
              <a:latin typeface="Verdana" pitchFamily="34" charset="0"/>
            </a:endParaRPr>
          </a:p>
        </p:txBody>
      </p:sp>
      <p:graphicFrame>
        <p:nvGraphicFramePr>
          <p:cNvPr id="15" name="Таблица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0917265"/>
              </p:ext>
            </p:extLst>
          </p:nvPr>
        </p:nvGraphicFramePr>
        <p:xfrm>
          <a:off x="276325" y="2922242"/>
          <a:ext cx="8695246" cy="9601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5524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764000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196664">
                <a:tc>
                  <a:txBody>
                    <a:bodyPr/>
                    <a:lstStyle/>
                    <a:p>
                      <a:pPr algn="r" fontAlgn="ctr">
                        <a:lnSpc>
                          <a:spcPct val="150000"/>
                        </a:lnSpc>
                      </a:pP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+ 92 366,7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ct val="150000"/>
                        </a:lnSpc>
                      </a:pPr>
                      <a:r>
                        <a:rPr lang="ru-RU" sz="1000" b="0" i="0" u="none" strike="noStrike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Содержание и ремонт объектов благоустройства на территории МОГО «Ухта»</a:t>
                      </a:r>
                      <a:endParaRPr lang="ru-RU" sz="1000" b="0" i="0" u="none" strike="noStrike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33962">
                <a:tc>
                  <a:txBody>
                    <a:bodyPr/>
                    <a:lstStyle/>
                    <a:p>
                      <a:pPr algn="r" fontAlgn="ctr">
                        <a:lnSpc>
                          <a:spcPct val="150000"/>
                        </a:lnSpc>
                      </a:pP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- 11 649,9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ct val="150000"/>
                        </a:lnSpc>
                      </a:pPr>
                      <a:r>
                        <a:rPr lang="ru-RU" sz="1000" b="0" i="0" u="none" strike="noStrike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Развитие общественных пространств</a:t>
                      </a:r>
                      <a:endParaRPr lang="ru-RU" sz="1000" b="0" i="0" u="none" strike="noStrike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33962">
                <a:tc>
                  <a:txBody>
                    <a:bodyPr/>
                    <a:lstStyle/>
                    <a:p>
                      <a:pPr algn="r" fontAlgn="ctr">
                        <a:lnSpc>
                          <a:spcPct val="150000"/>
                        </a:lnSpc>
                      </a:pP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- 1 256,5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ct val="150000"/>
                        </a:lnSpc>
                      </a:pPr>
                      <a:r>
                        <a:rPr lang="ru-RU" sz="1000" b="0" i="0" u="none" strike="noStrike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Реализация мероприятий в рамках регионального проекта «Формирование комфортной городской среды»</a:t>
                      </a:r>
                      <a:endParaRPr lang="ru-RU" sz="1000" b="0" i="0" u="none" strike="noStrike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7812432" y="638628"/>
            <a:ext cx="91937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ru-RU" sz="1000" dirty="0" smtClean="0">
                <a:latin typeface="Verdana" pitchFamily="34" charset="0"/>
              </a:rPr>
              <a:t>тыс. руб.</a:t>
            </a:r>
            <a:endParaRPr lang="ru-RU" sz="1000" dirty="0">
              <a:latin typeface="Verdana" pitchFamily="34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9934364"/>
              </p:ext>
            </p:extLst>
          </p:nvPr>
        </p:nvGraphicFramePr>
        <p:xfrm>
          <a:off x="273554" y="1247038"/>
          <a:ext cx="5345550" cy="1010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9092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89092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89092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890925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890925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890925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</a:tblGrid>
              <a:tr h="272663"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>
                          <a:latin typeface="Verdana" pitchFamily="34" charset="0"/>
                        </a:rPr>
                        <a:t>Редакция</a:t>
                      </a:r>
                      <a:r>
                        <a:rPr lang="ru-RU" sz="1000" b="1" baseline="0" dirty="0" smtClean="0">
                          <a:latin typeface="Verdana" pitchFamily="34" charset="0"/>
                        </a:rPr>
                        <a:t> решения от 12.08.2021</a:t>
                      </a:r>
                      <a:endParaRPr lang="ru-RU" sz="1000" b="1" dirty="0" smtClean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1" dirty="0" smtClean="0">
                          <a:latin typeface="Verdana" pitchFamily="34" charset="0"/>
                        </a:rPr>
                        <a:t>Изменение</a:t>
                      </a:r>
                      <a:endParaRPr lang="ru-RU" sz="1000" b="1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7266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0" dirty="0" smtClean="0">
                          <a:latin typeface="Verdana" pitchFamily="34" charset="0"/>
                        </a:rPr>
                        <a:t>2021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0" dirty="0" smtClean="0">
                          <a:latin typeface="Verdana" pitchFamily="34" charset="0"/>
                        </a:rPr>
                        <a:t>2022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0" dirty="0" smtClean="0">
                          <a:latin typeface="Verdana" pitchFamily="34" charset="0"/>
                        </a:rPr>
                        <a:t>2023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0" dirty="0" smtClean="0">
                          <a:latin typeface="Verdana" pitchFamily="34" charset="0"/>
                        </a:rPr>
                        <a:t>2021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0" dirty="0" smtClean="0">
                          <a:latin typeface="Verdana" pitchFamily="34" charset="0"/>
                        </a:rPr>
                        <a:t>2022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0" dirty="0" smtClean="0">
                          <a:latin typeface="Verdana" pitchFamily="34" charset="0"/>
                        </a:rPr>
                        <a:t>2023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393 243,5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306 210,3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368 594,4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+ 79 460,3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0,0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0,0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552876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5872</TotalTime>
  <Words>1787</Words>
  <Application>Microsoft Office PowerPoint</Application>
  <PresentationFormat>Экран (4:3)</PresentationFormat>
  <Paragraphs>522</Paragraphs>
  <Slides>16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БЮДЖЕТ ДЛЯ ГРАЖДАН</vt:lpstr>
      <vt:lpstr>ОСНОВНЫЕ ХАРАКТЕРИСТИКИ БЮДЖЕТА</vt:lpstr>
      <vt:lpstr>МУНИЦИПАЛЬНАЯ ПРОГРАММА  «РАЗВИТИЕ СИСТЕМЫ  МУНИЦИПАЛЬНОГО УПРАВЛЕНИЯ»</vt:lpstr>
      <vt:lpstr>МУНИЦИПАЛЬНАЯ ПРОГРАММА  «БЕЗОПАСНОСТЬ  ЖИЗНЕДЕЯТЕЛЬНОСТИ НАСЕЛЕНИЯ»</vt:lpstr>
      <vt:lpstr>МУНИЦИПАЛЬНАЯ ПРОГРАММА  «РАЗВИТИЕ ТРАНСПОРТНОЙ  СИСТЕМЫ»</vt:lpstr>
      <vt:lpstr>МУНИЦИПАЛЬНАЯ ПРОГРАММА  «ЖИЛЬЕ И ЖИЛИЩНО- КОММУНАЛЬНОЕ ХОЗЯЙСТВО»</vt:lpstr>
      <vt:lpstr>МУНИЦИПАЛЬНАЯ ПРОГРАММА  «РАЗВИТИЕ ОБРАЗОВАНИЯ»</vt:lpstr>
      <vt:lpstr>МУНИЦИПАЛЬНАЯ ПРОГРАММА  «КУЛЬТУРА»</vt:lpstr>
      <vt:lpstr>МУНИЦИПАЛЬНАЯ ПРОГРАММА  «ФОРМИРОВАНИЕ СОВРЕМЕННОЙ ГОРОДСКОЙ СРЕДЫ»</vt:lpstr>
      <vt:lpstr>МУНИЦИПАЛЬНАЯ ПРОГРАММА  «РАЗВИТИЕ ФИЗИЧЕСКОЙ КУЛЬТУРЫ  И СПОРТА»</vt:lpstr>
      <vt:lpstr>МУНИЦИПАЛЬНАЯ ПРОГРАММА  «ПЕРЕСЕЛЕНИЕ ГРАЖДАН, ПРОЖИВАЮЩИХ НА  ТЕРРИТОРИИ МОГО «УХТА», ИЗ АВАРИЙНОГО ЖИЛИЩНОГО ФОНДА НА 2019-2025 ГОДЫ»</vt:lpstr>
      <vt:lpstr>НЕПРОГРАММНЫЕ МЕРОПРИЯТИЯ</vt:lpstr>
      <vt:lpstr>ДЕФИЦИТ И ИСТОЧНИКИ ФИНАНСИРОВАНИЯ  ДЕФИЦИТА БЮДЖЕТА</vt:lpstr>
      <vt:lpstr>МУНИЦИПАЛЬНЫЙ ДОЛГ</vt:lpstr>
      <vt:lpstr>ОГРАНИЧЕНИЯ, УСТАНОВЛЕННЫЕ БЮДЖЕТНЫМ КОДЕКСОМ РОССИЙСКОЙ ФЕДЕРАЦИИ</vt:lpstr>
      <vt:lpstr>КОНТАКТНАЯ ИНФОРМАЦИЯ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cp:lastModifiedBy>Starceva</cp:lastModifiedBy>
  <cp:revision>965</cp:revision>
  <cp:lastPrinted>2021-11-08T11:38:03Z</cp:lastPrinted>
  <dcterms:modified xsi:type="dcterms:W3CDTF">2021-11-08T11:38:11Z</dcterms:modified>
</cp:coreProperties>
</file>